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6858000" cx="9144000"/>
  <p:notesSz cx="6858000" cy="9144000"/>
  <p:embeddedFontLst>
    <p:embeddedFont>
      <p:font typeface="Arimo"/>
      <p:regular r:id="rId33"/>
      <p:bold r:id="rId34"/>
      <p:italic r:id="rId35"/>
      <p:boldItalic r:id="rId36"/>
    </p:embeddedFont>
    <p:embeddedFont>
      <p:font typeface="Arial Narrow"/>
      <p:regular r:id="rId37"/>
      <p:bold r:id="rId38"/>
      <p:italic r:id="rId39"/>
      <p:boldItalic r:id="rId40"/>
    </p:embeddedFont>
    <p:embeddedFont>
      <p:font typeface="Arial Black"/>
      <p:regular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42" roundtripDataSignature="AMtx7mgNQhJ1oeTPcYMDz25vSDBNXNHxP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DCE186A-48ED-4F42-AA4C-0F15789930C0}">
  <a:tblStyle styleId="{FDCE186A-48ED-4F42-AA4C-0F15789930C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7D496AFF-8F84-4659-8047-D881B6914C58}" styleName="Table_1">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FF3E9"/>
          </a:solidFill>
        </a:fill>
      </a:tcStyle>
    </a:band1H>
    <a:band2H>
      <a:tcTxStyle/>
    </a:band2H>
    <a:band1V>
      <a:tcTxStyle/>
      <a:tcStyle>
        <a:fill>
          <a:solidFill>
            <a:srgbClr val="EFF3E9"/>
          </a:solidFill>
        </a:fill>
      </a:tcStyle>
    </a:band1V>
    <a:band2V>
      <a:tcTx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39" Type="http://schemas.openxmlformats.org/officeDocument/2006/relationships/font" Target="fonts/ArialNarrow-italic.fntdata"/><Relationship Id="rId18" Type="http://schemas.openxmlformats.org/officeDocument/2006/relationships/slide" Target="slides/slide12.xml"/><Relationship Id="rId42" Type="http://customschemas.google.com/relationships/presentationmetadata" Target="metadata"/><Relationship Id="rId21" Type="http://schemas.openxmlformats.org/officeDocument/2006/relationships/slide" Target="slides/slide15.xml"/><Relationship Id="rId34" Type="http://schemas.openxmlformats.org/officeDocument/2006/relationships/font" Target="fonts/Arimo-bold.fntdata"/><Relationship Id="rId7" Type="http://schemas.openxmlformats.org/officeDocument/2006/relationships/slide" Target="slides/slide1.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40" Type="http://schemas.openxmlformats.org/officeDocument/2006/relationships/font" Target="fonts/ArialNarrow-boldItalic.fntdata"/><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font" Target="fonts/ArialNarrow-regular.fntdata"/><Relationship Id="rId45" Type="http://schemas.openxmlformats.org/officeDocument/2006/relationships/customXml" Target="../customXml/item3.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font" Target="fonts/Arimo-boldItalic.fnt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44" Type="http://schemas.openxmlformats.org/officeDocument/2006/relationships/customXml" Target="../customXml/item2.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Arimo-italic.fntdata"/><Relationship Id="rId14" Type="http://schemas.openxmlformats.org/officeDocument/2006/relationships/slide" Target="slides/slide8.xml"/><Relationship Id="rId43" Type="http://schemas.openxmlformats.org/officeDocument/2006/relationships/customXml" Target="../customXml/item1.xml"/><Relationship Id="rId8" Type="http://schemas.openxmlformats.org/officeDocument/2006/relationships/slide" Target="slides/slide2.xml"/><Relationship Id="rId3" Type="http://schemas.openxmlformats.org/officeDocument/2006/relationships/presProps" Target="presProps.xml"/><Relationship Id="rId25" Type="http://schemas.openxmlformats.org/officeDocument/2006/relationships/slide" Target="slides/slide19.xml"/><Relationship Id="rId33" Type="http://schemas.openxmlformats.org/officeDocument/2006/relationships/font" Target="fonts/Arimo-regular.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font" Target="fonts/ArialNarrow-bold.fntdata"/><Relationship Id="rId20" Type="http://schemas.openxmlformats.org/officeDocument/2006/relationships/slide" Target="slides/slide14.xml"/><Relationship Id="rId41" Type="http://schemas.openxmlformats.org/officeDocument/2006/relationships/font" Target="fonts/ArialBlack-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4" name="Google Shape;334;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4" name="Google Shape;34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1.png"/><Relationship Id="rId4" Type="http://schemas.openxmlformats.org/officeDocument/2006/relationships/image" Target="../media/image9.png"/><Relationship Id="rId11" Type="http://schemas.openxmlformats.org/officeDocument/2006/relationships/image" Target="../media/image8.png"/><Relationship Id="rId10" Type="http://schemas.openxmlformats.org/officeDocument/2006/relationships/image" Target="../media/image10.png"/><Relationship Id="rId9"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8"/>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8"/>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8"/>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8"/>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8"/>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8"/>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8"/>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8"/>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8"/>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8"/>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8"/>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8"/>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8"/>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4" name="Shape 54"/>
        <p:cNvGrpSpPr/>
        <p:nvPr/>
      </p:nvGrpSpPr>
      <p:grpSpPr>
        <a:xfrm>
          <a:off x="0" y="0"/>
          <a:ext cx="0" cy="0"/>
          <a:chOff x="0" y="0"/>
          <a:chExt cx="0" cy="0"/>
        </a:xfrm>
      </p:grpSpPr>
      <p:sp>
        <p:nvSpPr>
          <p:cNvPr id="55" name="Google Shape;55;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7" name="Shape 57"/>
        <p:cNvGrpSpPr/>
        <p:nvPr/>
      </p:nvGrpSpPr>
      <p:grpSpPr>
        <a:xfrm>
          <a:off x="0" y="0"/>
          <a:ext cx="0" cy="0"/>
          <a:chOff x="0" y="0"/>
          <a:chExt cx="0" cy="0"/>
        </a:xfrm>
      </p:grpSpPr>
      <p:sp>
        <p:nvSpPr>
          <p:cNvPr id="58" name="Google Shape;58;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0" name="Shape 60"/>
        <p:cNvGrpSpPr/>
        <p:nvPr/>
      </p:nvGrpSpPr>
      <p:grpSpPr>
        <a:xfrm>
          <a:off x="0" y="0"/>
          <a:ext cx="0" cy="0"/>
          <a:chOff x="0" y="0"/>
          <a:chExt cx="0" cy="0"/>
        </a:xfrm>
      </p:grpSpPr>
      <p:sp>
        <p:nvSpPr>
          <p:cNvPr id="61" name="Google Shape;61;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3" name="Shape 63"/>
        <p:cNvGrpSpPr/>
        <p:nvPr/>
      </p:nvGrpSpPr>
      <p:grpSpPr>
        <a:xfrm>
          <a:off x="0" y="0"/>
          <a:ext cx="0" cy="0"/>
          <a:chOff x="0" y="0"/>
          <a:chExt cx="0" cy="0"/>
        </a:xfrm>
      </p:grpSpPr>
      <p:sp>
        <p:nvSpPr>
          <p:cNvPr id="64" name="Google Shape;64;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4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6" name="Shape 66"/>
        <p:cNvGrpSpPr/>
        <p:nvPr/>
      </p:nvGrpSpPr>
      <p:grpSpPr>
        <a:xfrm>
          <a:off x="0" y="0"/>
          <a:ext cx="0" cy="0"/>
          <a:chOff x="0" y="0"/>
          <a:chExt cx="0" cy="0"/>
        </a:xfrm>
      </p:grpSpPr>
      <p:sp>
        <p:nvSpPr>
          <p:cNvPr id="67" name="Google Shape;67;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9" name="Shape 69"/>
        <p:cNvGrpSpPr/>
        <p:nvPr/>
      </p:nvGrpSpPr>
      <p:grpSpPr>
        <a:xfrm>
          <a:off x="0" y="0"/>
          <a:ext cx="0" cy="0"/>
          <a:chOff x="0" y="0"/>
          <a:chExt cx="0" cy="0"/>
        </a:xfrm>
      </p:grpSpPr>
      <p:sp>
        <p:nvSpPr>
          <p:cNvPr id="70" name="Google Shape;70;p4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4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3" name="Shape 33"/>
        <p:cNvGrpSpPr/>
        <p:nvPr/>
      </p:nvGrpSpPr>
      <p:grpSpPr>
        <a:xfrm>
          <a:off x="0" y="0"/>
          <a:ext cx="0" cy="0"/>
          <a:chOff x="0" y="0"/>
          <a:chExt cx="0" cy="0"/>
        </a:xfrm>
      </p:grpSpPr>
      <p:sp>
        <p:nvSpPr>
          <p:cNvPr id="34" name="Google Shape;34;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6" name="Shape 36"/>
        <p:cNvGrpSpPr/>
        <p:nvPr/>
      </p:nvGrpSpPr>
      <p:grpSpPr>
        <a:xfrm>
          <a:off x="0" y="0"/>
          <a:ext cx="0" cy="0"/>
          <a:chOff x="0" y="0"/>
          <a:chExt cx="0" cy="0"/>
        </a:xfrm>
      </p:grpSpPr>
      <p:sp>
        <p:nvSpPr>
          <p:cNvPr id="37" name="Google Shape;37;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9" name="Shape 39"/>
        <p:cNvGrpSpPr/>
        <p:nvPr/>
      </p:nvGrpSpPr>
      <p:grpSpPr>
        <a:xfrm>
          <a:off x="0" y="0"/>
          <a:ext cx="0" cy="0"/>
          <a:chOff x="0" y="0"/>
          <a:chExt cx="0" cy="0"/>
        </a:xfrm>
      </p:grpSpPr>
      <p:sp>
        <p:nvSpPr>
          <p:cNvPr id="40" name="Google Shape;40;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2" name="Shape 42"/>
        <p:cNvGrpSpPr/>
        <p:nvPr/>
      </p:nvGrpSpPr>
      <p:grpSpPr>
        <a:xfrm>
          <a:off x="0" y="0"/>
          <a:ext cx="0" cy="0"/>
          <a:chOff x="0" y="0"/>
          <a:chExt cx="0" cy="0"/>
        </a:xfrm>
      </p:grpSpPr>
      <p:sp>
        <p:nvSpPr>
          <p:cNvPr id="43" name="Google Shape;43;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45" name="Shape 45"/>
        <p:cNvGrpSpPr/>
        <p:nvPr/>
      </p:nvGrpSpPr>
      <p:grpSpPr>
        <a:xfrm>
          <a:off x="0" y="0"/>
          <a:ext cx="0" cy="0"/>
          <a:chOff x="0" y="0"/>
          <a:chExt cx="0" cy="0"/>
        </a:xfrm>
      </p:grpSpPr>
      <p:sp>
        <p:nvSpPr>
          <p:cNvPr id="46" name="Google Shape;46;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200"/>
              <a:buFont typeface="Calibri"/>
              <a:buNone/>
              <a:defRPr b="1" sz="2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8" name="Shape 48"/>
        <p:cNvGrpSpPr/>
        <p:nvPr/>
      </p:nvGrpSpPr>
      <p:grpSpPr>
        <a:xfrm>
          <a:off x="0" y="0"/>
          <a:ext cx="0" cy="0"/>
          <a:chOff x="0" y="0"/>
          <a:chExt cx="0" cy="0"/>
        </a:xfrm>
      </p:grpSpPr>
      <p:sp>
        <p:nvSpPr>
          <p:cNvPr id="49" name="Google Shape;49;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0_Titel und Inhalt">
  <p:cSld name="50_Titel und Inhalt">
    <p:spTree>
      <p:nvGrpSpPr>
        <p:cNvPr id="51" name="Shape 51"/>
        <p:cNvGrpSpPr/>
        <p:nvPr/>
      </p:nvGrpSpPr>
      <p:grpSpPr>
        <a:xfrm>
          <a:off x="0" y="0"/>
          <a:ext cx="0" cy="0"/>
          <a:chOff x="0" y="0"/>
          <a:chExt cx="0" cy="0"/>
        </a:xfrm>
      </p:grpSpPr>
      <p:sp>
        <p:nvSpPr>
          <p:cNvPr id="52" name="Google Shape;52;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1.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7"/>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400"/>
              <a:buFont typeface="Calibri"/>
              <a:buNone/>
              <a:defRPr b="1" i="0" sz="24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7"/>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7"/>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7"/>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7"/>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1.png"/><Relationship Id="rId4" Type="http://schemas.openxmlformats.org/officeDocument/2006/relationships/hyperlink" Target="http://ec.europa.eu/environment/eussd/buildings.htm" TargetMode="External"/><Relationship Id="rId5" Type="http://schemas.openxmlformats.org/officeDocument/2006/relationships/image" Target="../media/image46.png"/><Relationship Id="rId6" Type="http://schemas.openxmlformats.org/officeDocument/2006/relationships/image" Target="../media/image25.png"/><Relationship Id="rId7" Type="http://schemas.openxmlformats.org/officeDocument/2006/relationships/image" Target="../media/image3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46.png"/><Relationship Id="rId5" Type="http://schemas.openxmlformats.org/officeDocument/2006/relationships/image" Target="../media/image25.png"/><Relationship Id="rId6"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9.png"/><Relationship Id="rId6" Type="http://schemas.openxmlformats.org/officeDocument/2006/relationships/image" Target="../media/image48.png"/><Relationship Id="rId7" Type="http://schemas.openxmlformats.org/officeDocument/2006/relationships/image" Target="../media/image38.png"/><Relationship Id="rId8" Type="http://schemas.openxmlformats.org/officeDocument/2006/relationships/image" Target="../media/image3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40.png"/><Relationship Id="rId6" Type="http://schemas.openxmlformats.org/officeDocument/2006/relationships/image" Target="../media/image49.png"/><Relationship Id="rId7" Type="http://schemas.openxmlformats.org/officeDocument/2006/relationships/image" Target="../media/image35.png"/><Relationship Id="rId8" Type="http://schemas.openxmlformats.org/officeDocument/2006/relationships/image" Target="../media/image4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5.png"/><Relationship Id="rId12"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9" Type="http://schemas.openxmlformats.org/officeDocument/2006/relationships/hyperlink" Target="https://ec.europa.eu/energy/en/topics/energy-strategy-and-energy-union/clean-energy-all-europeans" TargetMode="External"/><Relationship Id="rId5" Type="http://schemas.openxmlformats.org/officeDocument/2006/relationships/image" Target="../media/image14.png"/><Relationship Id="rId6" Type="http://schemas.openxmlformats.org/officeDocument/2006/relationships/image" Target="../media/image50.jpg"/><Relationship Id="rId7" Type="http://schemas.openxmlformats.org/officeDocument/2006/relationships/image" Target="../media/image13.png"/><Relationship Id="rId8" Type="http://schemas.openxmlformats.org/officeDocument/2006/relationships/image" Target="../media/image3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3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43.pn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3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9.png"/><Relationship Id="rId6"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2.png"/><Relationship Id="rId6"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1.png"/><Relationship Id="rId6" Type="http://schemas.openxmlformats.org/officeDocument/2006/relationships/image" Target="../media/image2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
          <p:cNvSpPr txBox="1"/>
          <p:nvPr>
            <p:ph idx="1" type="subTitle"/>
          </p:nvPr>
        </p:nvSpPr>
        <p:spPr>
          <a:xfrm>
            <a:off x="230517" y="3275195"/>
            <a:ext cx="6516598"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de 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id="200" name="Google Shape;200;p10"/>
          <p:cNvPicPr preferRelativeResize="0"/>
          <p:nvPr/>
        </p:nvPicPr>
        <p:blipFill rotWithShape="1">
          <a:blip r:embed="rId3">
            <a:alphaModFix/>
          </a:blip>
          <a:srcRect b="0" l="0" r="0" t="0"/>
          <a:stretch/>
        </p:blipFill>
        <p:spPr>
          <a:xfrm>
            <a:off x="6481092" y="2963964"/>
            <a:ext cx="1169626" cy="953916"/>
          </a:xfrm>
          <a:prstGeom prst="rect">
            <a:avLst/>
          </a:prstGeom>
          <a:noFill/>
          <a:ln>
            <a:noFill/>
          </a:ln>
        </p:spPr>
      </p:pic>
      <p:sp>
        <p:nvSpPr>
          <p:cNvPr id="201" name="Google Shape;201;p10"/>
          <p:cNvSpPr txBox="1"/>
          <p:nvPr>
            <p:ph idx="12" type="sldNum"/>
          </p:nvPr>
        </p:nvSpPr>
        <p:spPr>
          <a:xfrm>
            <a:off x="7010400" y="6600825"/>
            <a:ext cx="2133600" cy="25717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02" name="Google Shape;202;p10"/>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100" u="sng">
                <a:solidFill>
                  <a:schemeClr val="dk1"/>
                </a:solidFill>
                <a:latin typeface="Calibri"/>
                <a:ea typeface="Calibri"/>
                <a:cs typeface="Calibri"/>
                <a:sym typeface="Calibri"/>
              </a:rPr>
              <a:t>MÉTHODE D'ÉVALUATION</a:t>
            </a:r>
            <a:endParaRPr sz="2100">
              <a:solidFill>
                <a:schemeClr val="dk1"/>
              </a:solidFill>
              <a:latin typeface="Calibri"/>
              <a:ea typeface="Calibri"/>
              <a:cs typeface="Calibri"/>
              <a:sym typeface="Calibri"/>
            </a:endParaRPr>
          </a:p>
        </p:txBody>
      </p:sp>
      <p:pic>
        <p:nvPicPr>
          <p:cNvPr id="203" name="Google Shape;203;p10">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04" name="Google Shape;204;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sz="2000"/>
          </a:p>
        </p:txBody>
      </p:sp>
      <p:sp>
        <p:nvSpPr>
          <p:cNvPr id="205" name="Google Shape;205;p10"/>
          <p:cNvSpPr txBox="1"/>
          <p:nvPr/>
        </p:nvSpPr>
        <p:spPr>
          <a:xfrm>
            <a:off x="246744" y="1530630"/>
            <a:ext cx="5812496" cy="129494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L'électricité réelle </a:t>
            </a:r>
            <a:r>
              <a:rPr b="1" lang="en-US" sz="2400">
                <a:solidFill>
                  <a:schemeClr val="dk1"/>
                </a:solidFill>
                <a:latin typeface="Calibri"/>
                <a:ea typeface="Calibri"/>
                <a:cs typeface="Calibri"/>
                <a:sym typeface="Calibri"/>
              </a:rPr>
              <a:t>produite et utilisée sur place à partir de sources renouvelables</a:t>
            </a:r>
            <a:r>
              <a:rPr lang="en-US" sz="2400">
                <a:solidFill>
                  <a:schemeClr val="dk1"/>
                </a:solidFill>
                <a:latin typeface="Calibri"/>
                <a:ea typeface="Calibri"/>
                <a:cs typeface="Calibri"/>
                <a:sym typeface="Calibri"/>
              </a:rPr>
              <a:t> (par exemple, l'énergie solaire utilisant le photovoltaïque, l'énergie éolienne utilisant des turbines) est généralement </a:t>
            </a:r>
            <a:r>
              <a:rPr b="1" lang="en-US" sz="2400">
                <a:solidFill>
                  <a:schemeClr val="dk1"/>
                </a:solidFill>
                <a:latin typeface="Calibri"/>
                <a:ea typeface="Calibri"/>
                <a:cs typeface="Calibri"/>
                <a:sym typeface="Calibri"/>
              </a:rPr>
              <a:t>surveillée </a:t>
            </a:r>
            <a:r>
              <a:rPr lang="en-US" sz="2400">
                <a:solidFill>
                  <a:schemeClr val="dk1"/>
                </a:solidFill>
                <a:latin typeface="Calibri"/>
                <a:ea typeface="Calibri"/>
                <a:cs typeface="Calibri"/>
                <a:sym typeface="Calibri"/>
              </a:rPr>
              <a:t>(mesurée) par des</a:t>
            </a:r>
            <a:r>
              <a:rPr b="1" lang="en-US" sz="2400">
                <a:solidFill>
                  <a:schemeClr val="dk1"/>
                </a:solidFill>
                <a:latin typeface="Calibri"/>
                <a:ea typeface="Calibri"/>
                <a:cs typeface="Calibri"/>
                <a:sym typeface="Calibri"/>
              </a:rPr>
              <a:t> compteurs électriques ou intelligents dédiés</a:t>
            </a:r>
            <a:r>
              <a:rPr lang="en-US" sz="2400">
                <a:solidFill>
                  <a:schemeClr val="dk1"/>
                </a:solidFill>
                <a:latin typeface="Calibri"/>
                <a:ea typeface="Calibri"/>
                <a:cs typeface="Calibri"/>
                <a:sym typeface="Calibri"/>
              </a:rPr>
              <a:t>.</a:t>
            </a:r>
            <a:endParaRPr/>
          </a:p>
        </p:txBody>
      </p:sp>
      <p:sp>
        <p:nvSpPr>
          <p:cNvPr id="206" name="Google Shape;206;p10"/>
          <p:cNvSpPr/>
          <p:nvPr/>
        </p:nvSpPr>
        <p:spPr>
          <a:xfrm>
            <a:off x="740229" y="4157964"/>
            <a:ext cx="8403771"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Des données sur la consommation d'énergie réelle d'au moins 12 mois consécutifs sont nécessaires.</a:t>
            </a:r>
            <a:endParaRPr/>
          </a:p>
          <a:p>
            <a:pPr indent="0" lvl="0" marL="0" marR="0" rtl="0" algn="l">
              <a:spcBef>
                <a:spcPts val="1200"/>
              </a:spcBef>
              <a:spcAft>
                <a:spcPts val="0"/>
              </a:spcAft>
              <a:buNone/>
            </a:pPr>
            <a:r>
              <a:rPr lang="en-US" sz="1800">
                <a:solidFill>
                  <a:schemeClr val="dk1"/>
                </a:solidFill>
                <a:latin typeface="Calibri"/>
                <a:ea typeface="Calibri"/>
                <a:cs typeface="Calibri"/>
                <a:sym typeface="Calibri"/>
              </a:rPr>
              <a:t>Il est préférable de faire la moyenne sur des enregistrements plus longs (p. ex. données triennales) afin d'éliminer les effets des conditions météorologiques variables et de faire la moyenne des autres fluctuations inhérentes de l'occupation du bâtiment.</a:t>
            </a:r>
            <a:endParaRPr/>
          </a:p>
        </p:txBody>
      </p:sp>
      <p:pic>
        <p:nvPicPr>
          <p:cNvPr id="207" name="Google Shape;207;p10"/>
          <p:cNvPicPr preferRelativeResize="0"/>
          <p:nvPr/>
        </p:nvPicPr>
        <p:blipFill rotWithShape="1">
          <a:blip r:embed="rId6">
            <a:alphaModFix/>
          </a:blip>
          <a:srcRect b="0" l="0" r="0" t="0"/>
          <a:stretch/>
        </p:blipFill>
        <p:spPr>
          <a:xfrm>
            <a:off x="284843" y="4299812"/>
            <a:ext cx="378512" cy="368806"/>
          </a:xfrm>
          <a:prstGeom prst="rect">
            <a:avLst/>
          </a:prstGeom>
          <a:solidFill>
            <a:srgbClr val="FFFF00"/>
          </a:solidFill>
          <a:ln>
            <a:noFill/>
          </a:ln>
        </p:spPr>
      </p:pic>
      <p:pic>
        <p:nvPicPr>
          <p:cNvPr id="208" name="Google Shape;208;p10"/>
          <p:cNvPicPr preferRelativeResize="0"/>
          <p:nvPr/>
        </p:nvPicPr>
        <p:blipFill rotWithShape="1">
          <a:blip r:embed="rId6">
            <a:alphaModFix/>
          </a:blip>
          <a:srcRect b="0" l="0" r="0" t="0"/>
          <a:stretch/>
        </p:blipFill>
        <p:spPr>
          <a:xfrm>
            <a:off x="322943" y="4975089"/>
            <a:ext cx="378512" cy="368806"/>
          </a:xfrm>
          <a:prstGeom prst="rect">
            <a:avLst/>
          </a:prstGeom>
          <a:solidFill>
            <a:srgbClr val="FFFF00"/>
          </a:solidFill>
          <a:ln>
            <a:noFill/>
          </a:ln>
        </p:spPr>
      </p:pic>
      <p:grpSp>
        <p:nvGrpSpPr>
          <p:cNvPr id="209" name="Google Shape;209;p10"/>
          <p:cNvGrpSpPr/>
          <p:nvPr/>
        </p:nvGrpSpPr>
        <p:grpSpPr>
          <a:xfrm>
            <a:off x="6062518" y="1035538"/>
            <a:ext cx="1906369" cy="2378025"/>
            <a:chOff x="6202461" y="1304995"/>
            <a:chExt cx="1906369" cy="2378025"/>
          </a:xfrm>
        </p:grpSpPr>
        <p:pic>
          <p:nvPicPr>
            <p:cNvPr id="210" name="Google Shape;210;p10"/>
            <p:cNvPicPr preferRelativeResize="0"/>
            <p:nvPr/>
          </p:nvPicPr>
          <p:blipFill rotWithShape="1">
            <a:blip r:embed="rId7">
              <a:alphaModFix/>
            </a:blip>
            <a:srcRect b="0" l="0" r="0" t="0"/>
            <a:stretch/>
          </p:blipFill>
          <p:spPr>
            <a:xfrm>
              <a:off x="6202461" y="1304995"/>
              <a:ext cx="1906369" cy="1928426"/>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11" name="Google Shape;211;p10"/>
            <p:cNvSpPr/>
            <p:nvPr/>
          </p:nvSpPr>
          <p:spPr>
            <a:xfrm rot="5400000">
              <a:off x="6258178" y="3019424"/>
              <a:ext cx="725714" cy="601477"/>
            </a:xfrm>
            <a:prstGeom prst="chevron">
              <a:avLst>
                <a:gd fmla="val 50000" name="adj"/>
              </a:avLst>
            </a:prstGeom>
            <a:solidFill>
              <a:srgbClr val="FFFF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12" name="Google Shape;212;p10"/>
            <p:cNvSpPr txBox="1"/>
            <p:nvPr/>
          </p:nvSpPr>
          <p:spPr>
            <a:xfrm>
              <a:off x="6221143" y="1651000"/>
              <a:ext cx="831000" cy="107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FFFF00"/>
                  </a:solidFill>
                  <a:latin typeface="Calibri"/>
                  <a:ea typeface="Calibri"/>
                  <a:cs typeface="Calibri"/>
                  <a:sym typeface="Calibri"/>
                </a:rPr>
                <a:t>Depuis la grille principale</a:t>
              </a:r>
              <a:endParaRPr sz="1200"/>
            </a:p>
          </p:txBody>
        </p:sp>
        <p:sp>
          <p:nvSpPr>
            <p:cNvPr id="213" name="Google Shape;213;p10"/>
            <p:cNvSpPr txBox="1"/>
            <p:nvPr/>
          </p:nvSpPr>
          <p:spPr>
            <a:xfrm>
              <a:off x="7249205" y="1790700"/>
              <a:ext cx="831061"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00CC00"/>
                  </a:solidFill>
                  <a:latin typeface="Calibri"/>
                  <a:ea typeface="Calibri"/>
                  <a:cs typeface="Calibri"/>
                  <a:sym typeface="Calibri"/>
                </a:rPr>
                <a:t>À partir de PV</a:t>
              </a:r>
              <a:endParaRPr/>
            </a:p>
          </p:txBody>
        </p:sp>
        <p:sp>
          <p:nvSpPr>
            <p:cNvPr id="214" name="Google Shape;214;p10"/>
            <p:cNvSpPr/>
            <p:nvPr/>
          </p:nvSpPr>
          <p:spPr>
            <a:xfrm rot="5400000">
              <a:off x="7296754" y="2975356"/>
              <a:ext cx="725714" cy="601477"/>
            </a:xfrm>
            <a:prstGeom prst="chevron">
              <a:avLst>
                <a:gd fmla="val 50000" name="adj"/>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1"/>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20" name="Google Shape;220;p11"/>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pic>
        <p:nvPicPr>
          <p:cNvPr id="221" name="Google Shape;221;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2" name="Google Shape;222;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sz="2000"/>
          </a:p>
        </p:txBody>
      </p:sp>
      <p:sp>
        <p:nvSpPr>
          <p:cNvPr id="223" name="Google Shape;223;p11"/>
          <p:cNvSpPr txBox="1"/>
          <p:nvPr/>
        </p:nvSpPr>
        <p:spPr>
          <a:xfrm>
            <a:off x="246743" y="1354358"/>
            <a:ext cx="8752439" cy="283045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600"/>
              <a:buFont typeface="Arial"/>
              <a:buNone/>
            </a:pPr>
            <a:r>
              <a:rPr lang="en-US" sz="1600">
                <a:solidFill>
                  <a:schemeClr val="dk1"/>
                </a:solidFill>
                <a:latin typeface="Calibri"/>
                <a:ea typeface="Calibri"/>
                <a:cs typeface="Calibri"/>
                <a:sym typeface="Calibri"/>
              </a:rPr>
              <a:t>La consommation réelle </a:t>
            </a:r>
            <a:r>
              <a:rPr b="1" lang="en-US" sz="1600">
                <a:solidFill>
                  <a:schemeClr val="dk1"/>
                </a:solidFill>
                <a:latin typeface="Calibri"/>
                <a:ea typeface="Calibri"/>
                <a:cs typeface="Calibri"/>
                <a:sym typeface="Calibri"/>
              </a:rPr>
              <a:t>d'</a:t>
            </a:r>
            <a:r>
              <a:rPr lang="en-US" sz="1600">
                <a:solidFill>
                  <a:schemeClr val="dk1"/>
                </a:solidFill>
                <a:latin typeface="Calibri"/>
                <a:ea typeface="Calibri"/>
                <a:cs typeface="Calibri"/>
                <a:sym typeface="Calibri"/>
              </a:rPr>
              <a:t>électricité</a:t>
            </a:r>
            <a:r>
              <a:rPr b="1" lang="en-US" sz="1600">
                <a:solidFill>
                  <a:schemeClr val="dk1"/>
                </a:solidFill>
                <a:latin typeface="Calibri"/>
                <a:ea typeface="Calibri"/>
                <a:cs typeface="Calibri"/>
                <a:sym typeface="Calibri"/>
              </a:rPr>
              <a:t> du réseau électrique principal </a:t>
            </a:r>
            <a:r>
              <a:rPr lang="en-US" sz="1600">
                <a:solidFill>
                  <a:schemeClr val="dk1"/>
                </a:solidFill>
                <a:latin typeface="Calibri"/>
                <a:ea typeface="Calibri"/>
                <a:cs typeface="Calibri"/>
                <a:sym typeface="Calibri"/>
              </a:rPr>
              <a:t>peut également être </a:t>
            </a:r>
            <a:r>
              <a:rPr b="1" lang="en-US" sz="1600">
                <a:solidFill>
                  <a:schemeClr val="dk1"/>
                </a:solidFill>
                <a:latin typeface="Calibri"/>
                <a:ea typeface="Calibri"/>
                <a:cs typeface="Calibri"/>
                <a:sym typeface="Calibri"/>
              </a:rPr>
              <a:t>contrôlée</a:t>
            </a:r>
            <a:r>
              <a:rPr lang="en-US" sz="1600">
                <a:solidFill>
                  <a:schemeClr val="dk1"/>
                </a:solidFill>
                <a:latin typeface="Calibri"/>
                <a:ea typeface="Calibri"/>
                <a:cs typeface="Calibri"/>
                <a:sym typeface="Calibri"/>
              </a:rPr>
              <a:t>. Le cas échéant, le système BEMS ou le système BMS peut fournir des données précieuses avec une ventilation de la consommation réelle d'électricité des différentes installations techniques. </a:t>
            </a:r>
            <a:endParaRPr/>
          </a:p>
          <a:p>
            <a:pPr indent="-342900" lvl="0" marL="342900" marR="0" rtl="0" algn="l">
              <a:spcBef>
                <a:spcPts val="32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Le système de gestion de l'énergie du bâtiment (</a:t>
            </a:r>
            <a:r>
              <a:rPr b="1" lang="en-US" sz="1600">
                <a:solidFill>
                  <a:schemeClr val="dk1"/>
                </a:solidFill>
                <a:latin typeface="Calibri"/>
                <a:ea typeface="Calibri"/>
                <a:cs typeface="Calibri"/>
                <a:sym typeface="Calibri"/>
              </a:rPr>
              <a:t>BEMS</a:t>
            </a:r>
            <a:r>
              <a:rPr lang="en-US" sz="1600">
                <a:solidFill>
                  <a:schemeClr val="dk1"/>
                </a:solidFill>
                <a:latin typeface="Calibri"/>
                <a:ea typeface="Calibri"/>
                <a:cs typeface="Calibri"/>
                <a:sym typeface="Calibri"/>
              </a:rPr>
              <a:t>) contrôle et surveille la consommation d'énergie des différentes installations techniques et les conditions environnementales intérieures.  </a:t>
            </a:r>
            <a:endParaRPr/>
          </a:p>
          <a:p>
            <a:pPr indent="-342900" lvl="0" marL="342900" marR="0" rtl="0" algn="l">
              <a:spcBef>
                <a:spcPts val="32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Le système de gestion du bâtiment (</a:t>
            </a:r>
            <a:r>
              <a:rPr b="1" lang="en-US" sz="1600">
                <a:solidFill>
                  <a:schemeClr val="dk1"/>
                </a:solidFill>
                <a:latin typeface="Calibri"/>
                <a:ea typeface="Calibri"/>
                <a:cs typeface="Calibri"/>
                <a:sym typeface="Calibri"/>
              </a:rPr>
              <a:t>BMS</a:t>
            </a:r>
            <a:r>
              <a:rPr lang="en-US" sz="1600">
                <a:solidFill>
                  <a:schemeClr val="dk1"/>
                </a:solidFill>
                <a:latin typeface="Calibri"/>
                <a:ea typeface="Calibri"/>
                <a:cs typeface="Calibri"/>
                <a:sym typeface="Calibri"/>
              </a:rPr>
              <a:t>) peut également inclure d'autres fonctions (par exemple, la sécurité, l'accès, les ascenseurs, la sécurité incendie).</a:t>
            </a:r>
            <a:endParaRPr/>
          </a:p>
        </p:txBody>
      </p:sp>
      <p:sp>
        <p:nvSpPr>
          <p:cNvPr id="224" name="Google Shape;224;p11"/>
          <p:cNvSpPr txBox="1"/>
          <p:nvPr/>
        </p:nvSpPr>
        <p:spPr>
          <a:xfrm>
            <a:off x="201061" y="3219752"/>
            <a:ext cx="8752439" cy="66102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600"/>
              <a:buFont typeface="Arial"/>
              <a:buNone/>
            </a:pPr>
            <a:r>
              <a:rPr lang="en-US" sz="1600">
                <a:solidFill>
                  <a:schemeClr val="dk1"/>
                </a:solidFill>
                <a:latin typeface="Calibri"/>
                <a:ea typeface="Calibri"/>
                <a:cs typeface="Calibri"/>
                <a:sym typeface="Calibri"/>
              </a:rPr>
              <a:t>La </a:t>
            </a:r>
            <a:r>
              <a:rPr b="1" lang="en-US" sz="1600">
                <a:solidFill>
                  <a:schemeClr val="dk1"/>
                </a:solidFill>
                <a:latin typeface="Calibri"/>
                <a:ea typeface="Calibri"/>
                <a:cs typeface="Calibri"/>
                <a:sym typeface="Calibri"/>
              </a:rPr>
              <a:t>consommation annuelle réelle </a:t>
            </a:r>
            <a:r>
              <a:rPr lang="en-US" sz="1600">
                <a:solidFill>
                  <a:schemeClr val="dk1"/>
                </a:solidFill>
                <a:latin typeface="Calibri"/>
                <a:ea typeface="Calibri"/>
                <a:cs typeface="Calibri"/>
                <a:sym typeface="Calibri"/>
              </a:rPr>
              <a:t>d'</a:t>
            </a:r>
            <a:r>
              <a:rPr b="1" lang="en-US" sz="1600">
                <a:solidFill>
                  <a:schemeClr val="dk1"/>
                </a:solidFill>
                <a:latin typeface="Calibri"/>
                <a:ea typeface="Calibri"/>
                <a:cs typeface="Calibri"/>
                <a:sym typeface="Calibri"/>
              </a:rPr>
              <a:t>électricité</a:t>
            </a:r>
            <a:r>
              <a:rPr lang="en-US" sz="1600">
                <a:solidFill>
                  <a:schemeClr val="dk1"/>
                </a:solidFill>
                <a:latin typeface="Calibri"/>
                <a:ea typeface="Calibri"/>
                <a:cs typeface="Calibri"/>
                <a:sym typeface="Calibri"/>
              </a:rPr>
              <a:t> d'un bâtiment est également disponible à partir des </a:t>
            </a:r>
            <a:r>
              <a:rPr b="1" lang="en-US" sz="1600">
                <a:solidFill>
                  <a:schemeClr val="dk1"/>
                </a:solidFill>
                <a:latin typeface="Calibri"/>
                <a:ea typeface="Calibri"/>
                <a:cs typeface="Calibri"/>
                <a:sym typeface="Calibri"/>
              </a:rPr>
              <a:t>factures d'</a:t>
            </a:r>
            <a:r>
              <a:rPr lang="en-US" sz="1600">
                <a:solidFill>
                  <a:schemeClr val="dk1"/>
                </a:solidFill>
                <a:latin typeface="Calibri"/>
                <a:ea typeface="Calibri"/>
                <a:cs typeface="Calibri"/>
                <a:sym typeface="Calibri"/>
              </a:rPr>
              <a:t>électricité ou des </a:t>
            </a:r>
            <a:r>
              <a:rPr b="1" lang="en-US" sz="1600">
                <a:solidFill>
                  <a:schemeClr val="dk1"/>
                </a:solidFill>
                <a:latin typeface="Calibri"/>
                <a:ea typeface="Calibri"/>
                <a:cs typeface="Calibri"/>
                <a:sym typeface="Calibri"/>
              </a:rPr>
              <a:t>services publics</a:t>
            </a:r>
            <a:r>
              <a:rPr lang="en-US" sz="1600">
                <a:solidFill>
                  <a:schemeClr val="dk1"/>
                </a:solidFill>
                <a:latin typeface="Calibri"/>
                <a:ea typeface="Calibri"/>
                <a:cs typeface="Calibri"/>
                <a:sym typeface="Calibri"/>
              </a:rPr>
              <a:t>. Moyenne sur des périodes plus longues (par exemple </a:t>
            </a:r>
            <a:r>
              <a:rPr b="1" lang="en-US" sz="1600">
                <a:solidFill>
                  <a:schemeClr val="dk1"/>
                </a:solidFill>
                <a:latin typeface="Calibri"/>
                <a:ea typeface="Calibri"/>
                <a:cs typeface="Calibri"/>
                <a:sym typeface="Calibri"/>
              </a:rPr>
              <a:t>enregistrements sur trois ans</a:t>
            </a:r>
            <a:r>
              <a:rPr lang="en-US" sz="1600">
                <a:solidFill>
                  <a:schemeClr val="dk1"/>
                </a:solidFill>
                <a:latin typeface="Calibri"/>
                <a:ea typeface="Calibri"/>
                <a:cs typeface="Calibri"/>
                <a:sym typeface="Calibri"/>
              </a:rPr>
              <a:t>).</a:t>
            </a:r>
            <a:endParaRPr/>
          </a:p>
          <a:p>
            <a:pPr indent="0" lvl="0" marL="0" marR="0" rtl="0" algn="l">
              <a:spcBef>
                <a:spcPts val="44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sp>
        <p:nvSpPr>
          <p:cNvPr id="225" name="Google Shape;225;p11"/>
          <p:cNvSpPr/>
          <p:nvPr/>
        </p:nvSpPr>
        <p:spPr>
          <a:xfrm>
            <a:off x="740230" y="3960159"/>
            <a:ext cx="8403770" cy="12311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Calibri"/>
                <a:ea typeface="Calibri"/>
                <a:cs typeface="Calibri"/>
                <a:sym typeface="Calibri"/>
              </a:rPr>
              <a:t>Les factures de services publics comprennent la demande </a:t>
            </a:r>
            <a:r>
              <a:rPr b="1" lang="en-US" sz="1600">
                <a:solidFill>
                  <a:schemeClr val="dk1"/>
                </a:solidFill>
                <a:latin typeface="Calibri"/>
                <a:ea typeface="Calibri"/>
                <a:cs typeface="Calibri"/>
                <a:sym typeface="Calibri"/>
              </a:rPr>
              <a:t>totale d</a:t>
            </a:r>
            <a:r>
              <a:rPr lang="en-US" sz="1600">
                <a:solidFill>
                  <a:schemeClr val="dk1"/>
                </a:solidFill>
                <a:latin typeface="Calibri"/>
                <a:ea typeface="Calibri"/>
                <a:cs typeface="Calibri"/>
                <a:sym typeface="Calibri"/>
              </a:rPr>
              <a:t>’</a:t>
            </a:r>
            <a:r>
              <a:rPr b="1" lang="en-US" sz="1600">
                <a:solidFill>
                  <a:schemeClr val="dk1"/>
                </a:solidFill>
                <a:latin typeface="Calibri"/>
                <a:ea typeface="Calibri"/>
                <a:cs typeface="Calibri"/>
                <a:sym typeface="Calibri"/>
              </a:rPr>
              <a:t>électricité</a:t>
            </a:r>
            <a:r>
              <a:rPr lang="en-US" sz="1600">
                <a:solidFill>
                  <a:schemeClr val="dk1"/>
                </a:solidFill>
                <a:latin typeface="Calibri"/>
                <a:ea typeface="Calibri"/>
                <a:cs typeface="Calibri"/>
                <a:sym typeface="Calibri"/>
              </a:rPr>
              <a:t> pour les services techniques du bâtiment (</a:t>
            </a:r>
            <a:r>
              <a:rPr i="1" lang="en-US" sz="1600">
                <a:solidFill>
                  <a:schemeClr val="dk1"/>
                </a:solidFill>
                <a:latin typeface="Calibri"/>
                <a:ea typeface="Calibri"/>
                <a:cs typeface="Calibri"/>
                <a:sym typeface="Calibri"/>
              </a:rPr>
              <a:t>dans le champ d’application ici</a:t>
            </a:r>
            <a:r>
              <a:rPr lang="en-US" sz="1600">
                <a:solidFill>
                  <a:schemeClr val="dk1"/>
                </a:solidFill>
                <a:latin typeface="Calibri"/>
                <a:ea typeface="Calibri"/>
                <a:cs typeface="Calibri"/>
                <a:sym typeface="Calibri"/>
              </a:rPr>
              <a:t>) et les charges de branchement, la cuisson etc (</a:t>
            </a:r>
            <a:r>
              <a:rPr i="1" lang="en-US" sz="1600">
                <a:solidFill>
                  <a:schemeClr val="dk1"/>
                </a:solidFill>
                <a:latin typeface="Calibri"/>
                <a:ea typeface="Calibri"/>
                <a:cs typeface="Calibri"/>
                <a:sym typeface="Calibri"/>
              </a:rPr>
              <a:t>pas dans le champ d’application ici</a:t>
            </a:r>
            <a:r>
              <a:rPr lang="en-US" sz="1600">
                <a:solidFill>
                  <a:schemeClr val="dk1"/>
                </a:solidFill>
                <a:latin typeface="Calibri"/>
                <a:ea typeface="Calibri"/>
                <a:cs typeface="Calibri"/>
                <a:sym typeface="Calibri"/>
              </a:rPr>
              <a:t>). </a:t>
            </a:r>
            <a:endParaRPr/>
          </a:p>
          <a:p>
            <a:pPr indent="0" lvl="0" marL="0" marR="0" rtl="0" algn="l">
              <a:spcBef>
                <a:spcPts val="1200"/>
              </a:spcBef>
              <a:spcAft>
                <a:spcPts val="0"/>
              </a:spcAft>
              <a:buNone/>
            </a:pPr>
            <a:r>
              <a:rPr b="1" lang="en-US" sz="1600">
                <a:solidFill>
                  <a:schemeClr val="dk1"/>
                </a:solidFill>
                <a:latin typeface="Calibri"/>
                <a:ea typeface="Calibri"/>
                <a:cs typeface="Calibri"/>
                <a:sym typeface="Calibri"/>
              </a:rPr>
              <a:t>Déségrégez la demande </a:t>
            </a:r>
            <a:r>
              <a:rPr lang="en-US" sz="1600">
                <a:solidFill>
                  <a:schemeClr val="dk1"/>
                </a:solidFill>
                <a:latin typeface="Calibri"/>
                <a:ea typeface="Calibri"/>
                <a:cs typeface="Calibri"/>
                <a:sym typeface="Calibri"/>
              </a:rPr>
              <a:t>d'</a:t>
            </a:r>
            <a:r>
              <a:rPr b="1" lang="en-US" sz="1600">
                <a:solidFill>
                  <a:schemeClr val="dk1"/>
                </a:solidFill>
                <a:latin typeface="Calibri"/>
                <a:ea typeface="Calibri"/>
                <a:cs typeface="Calibri"/>
                <a:sym typeface="Calibri"/>
              </a:rPr>
              <a:t>électricité</a:t>
            </a:r>
            <a:r>
              <a:rPr lang="en-US" sz="1600">
                <a:solidFill>
                  <a:schemeClr val="dk1"/>
                </a:solidFill>
                <a:latin typeface="Calibri"/>
                <a:ea typeface="Calibri"/>
                <a:cs typeface="Calibri"/>
                <a:sym typeface="Calibri"/>
              </a:rPr>
              <a:t> pour différentes utilisations finales à l'aide de simulations calibrées de bâtiments ou de résultats d'</a:t>
            </a:r>
            <a:r>
              <a:rPr b="1" lang="en-US" sz="1600">
                <a:solidFill>
                  <a:schemeClr val="dk1"/>
                </a:solidFill>
                <a:latin typeface="Calibri"/>
                <a:ea typeface="Calibri"/>
                <a:cs typeface="Calibri"/>
                <a:sym typeface="Calibri"/>
              </a:rPr>
              <a:t>enquête sur l'</a:t>
            </a:r>
            <a:r>
              <a:rPr lang="en-US" sz="1600">
                <a:solidFill>
                  <a:schemeClr val="dk1"/>
                </a:solidFill>
                <a:latin typeface="Calibri"/>
                <a:ea typeface="Calibri"/>
                <a:cs typeface="Calibri"/>
                <a:sym typeface="Calibri"/>
              </a:rPr>
              <a:t>utilisation provenant d'un audit énergétique.</a:t>
            </a:r>
            <a:endParaRPr/>
          </a:p>
        </p:txBody>
      </p:sp>
      <p:pic>
        <p:nvPicPr>
          <p:cNvPr id="226" name="Google Shape;226;p11"/>
          <p:cNvPicPr preferRelativeResize="0"/>
          <p:nvPr/>
        </p:nvPicPr>
        <p:blipFill rotWithShape="1">
          <a:blip r:embed="rId5">
            <a:alphaModFix/>
          </a:blip>
          <a:srcRect b="0" l="0" r="0" t="0"/>
          <a:stretch/>
        </p:blipFill>
        <p:spPr>
          <a:xfrm>
            <a:off x="284843" y="4140107"/>
            <a:ext cx="378512" cy="368806"/>
          </a:xfrm>
          <a:prstGeom prst="rect">
            <a:avLst/>
          </a:prstGeom>
          <a:noFill/>
          <a:ln>
            <a:noFill/>
          </a:ln>
        </p:spPr>
      </p:pic>
      <p:pic>
        <p:nvPicPr>
          <p:cNvPr id="227" name="Google Shape;227;p11"/>
          <p:cNvPicPr preferRelativeResize="0"/>
          <p:nvPr/>
        </p:nvPicPr>
        <p:blipFill rotWithShape="1">
          <a:blip r:embed="rId6">
            <a:alphaModFix/>
          </a:blip>
          <a:srcRect b="0" l="0" r="0" t="0"/>
          <a:stretch/>
        </p:blipFill>
        <p:spPr>
          <a:xfrm>
            <a:off x="210784" y="4953750"/>
            <a:ext cx="474469" cy="478631"/>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8" name="Google Shape;228;p11"/>
          <p:cNvSpPr/>
          <p:nvPr/>
        </p:nvSpPr>
        <p:spPr>
          <a:xfrm>
            <a:off x="2943779" y="5497590"/>
            <a:ext cx="39966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plus d'informations, voir l'indicateur </a:t>
            </a:r>
            <a:r>
              <a:rPr b="1" lang="en-US" sz="1800">
                <a:solidFill>
                  <a:schemeClr val="dk1"/>
                </a:solidFill>
                <a:latin typeface="Calibri"/>
                <a:ea typeface="Calibri"/>
                <a:cs typeface="Calibri"/>
                <a:sym typeface="Calibri"/>
              </a:rPr>
              <a:t>B.1.5</a:t>
            </a:r>
            <a:endParaRPr sz="1800">
              <a:solidFill>
                <a:schemeClr val="dk1"/>
              </a:solidFill>
              <a:latin typeface="Calibri"/>
              <a:ea typeface="Calibri"/>
              <a:cs typeface="Calibri"/>
              <a:sym typeface="Calibri"/>
            </a:endParaRPr>
          </a:p>
        </p:txBody>
      </p:sp>
      <p:pic>
        <p:nvPicPr>
          <p:cNvPr id="229" name="Google Shape;229;p11"/>
          <p:cNvPicPr preferRelativeResize="0"/>
          <p:nvPr/>
        </p:nvPicPr>
        <p:blipFill rotWithShape="1">
          <a:blip r:embed="rId5">
            <a:alphaModFix/>
          </a:blip>
          <a:srcRect b="0" l="0" r="0" t="0"/>
          <a:stretch/>
        </p:blipFill>
        <p:spPr>
          <a:xfrm>
            <a:off x="2476367" y="5498116"/>
            <a:ext cx="378512" cy="36880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35" name="Google Shape;235;p12">
            <a:hlinkClick r:id="rId3"/>
          </p:cNvPr>
          <p:cNvPicPr preferRelativeResize="0"/>
          <p:nvPr/>
        </p:nvPicPr>
        <p:blipFill rotWithShape="1">
          <a:blip r:embed="rId4">
            <a:alphaModFix/>
          </a:blip>
          <a:srcRect b="0" l="0" r="0" t="0"/>
          <a:stretch/>
        </p:blipFill>
        <p:spPr>
          <a:xfrm>
            <a:off x="7829430" y="8550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6" name="Google Shape;236;p12"/>
          <p:cNvSpPr txBox="1"/>
          <p:nvPr/>
        </p:nvSpPr>
        <p:spPr>
          <a:xfrm>
            <a:off x="243150" y="1296080"/>
            <a:ext cx="8777025" cy="16700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800"/>
              <a:buFont typeface="Arial"/>
              <a:buNone/>
            </a:pPr>
            <a:r>
              <a:rPr b="1" lang="en-US" sz="1800">
                <a:solidFill>
                  <a:srgbClr val="7F7F7F"/>
                </a:solidFill>
                <a:latin typeface="Calibri"/>
                <a:ea typeface="Calibri"/>
                <a:cs typeface="Calibri"/>
                <a:sym typeface="Calibri"/>
              </a:rPr>
              <a:t>Les étapes de calcul sont les suivantes :</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457200" lvl="0" marL="457200" marR="0" rtl="0" algn="l">
              <a:spcBef>
                <a:spcPts val="36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Pour chaque bâtiment du quartier (résidentiel et non résidentiel), prélever /calculer: </a:t>
            </a:r>
            <a:endParaRPr sz="1800">
              <a:solidFill>
                <a:schemeClr val="dk1"/>
              </a:solidFill>
              <a:latin typeface="Calibri"/>
              <a:ea typeface="Calibri"/>
              <a:cs typeface="Calibri"/>
              <a:sym typeface="Calibri"/>
            </a:endParaRPr>
          </a:p>
          <a:p>
            <a:pPr indent="-284163" lvl="0" marL="627063" marR="0" rtl="0" algn="l">
              <a:spcBef>
                <a:spcPts val="360"/>
              </a:spcBef>
              <a:spcAft>
                <a:spcPts val="0"/>
              </a:spcAft>
              <a:buClr>
                <a:schemeClr val="dk1"/>
              </a:buClr>
              <a:buSzPts val="1800"/>
              <a:buFont typeface="Calibri"/>
              <a:buAutoNum type="alphaLcParenR"/>
            </a:pPr>
            <a:r>
              <a:rPr lang="en-US" sz="1800">
                <a:solidFill>
                  <a:schemeClr val="dk1"/>
                </a:solidFill>
                <a:latin typeface="Calibri"/>
                <a:ea typeface="Calibri"/>
                <a:cs typeface="Calibri"/>
                <a:sym typeface="Calibri"/>
              </a:rPr>
              <a:t>le </a:t>
            </a:r>
            <a:r>
              <a:rPr b="1" lang="en-US" sz="1800">
                <a:solidFill>
                  <a:schemeClr val="dk1"/>
                </a:solidFill>
                <a:latin typeface="Calibri"/>
                <a:ea typeface="Calibri"/>
                <a:cs typeface="Calibri"/>
                <a:sym typeface="Calibri"/>
              </a:rPr>
              <a:t>total annuel de l'énergie thermique renouvelable produite sur le site, </a:t>
            </a:r>
            <a:r>
              <a:rPr lang="en-US" sz="1800">
                <a:solidFill>
                  <a:schemeClr val="dk1"/>
                </a:solidFill>
                <a:latin typeface="Calibri"/>
                <a:ea typeface="Calibri"/>
                <a:cs typeface="Calibri"/>
                <a:sym typeface="Calibri"/>
              </a:rPr>
              <a:t>[kWh/an] (tel que décrit au point B.1.4 - Énergie produite à partir de sources renouvelables dans la consommation totale d'énergie thermique)</a:t>
            </a:r>
            <a:endParaRPr sz="1800">
              <a:solidFill>
                <a:schemeClr val="dk1"/>
              </a:solidFill>
              <a:latin typeface="Calibri"/>
              <a:ea typeface="Calibri"/>
              <a:cs typeface="Calibri"/>
              <a:sym typeface="Calibri"/>
            </a:endParaRPr>
          </a:p>
          <a:p>
            <a:pPr indent="-284163" lvl="0" marL="627063" marR="0" rtl="0" algn="l">
              <a:spcBef>
                <a:spcPts val="360"/>
              </a:spcBef>
              <a:spcAft>
                <a:spcPts val="0"/>
              </a:spcAft>
              <a:buClr>
                <a:schemeClr val="dk1"/>
              </a:buClr>
              <a:buSzPts val="1800"/>
              <a:buFont typeface="Calibri"/>
              <a:buAutoNum type="alphaLcParenR"/>
            </a:pPr>
            <a:r>
              <a:rPr lang="en-US" sz="1800">
                <a:solidFill>
                  <a:schemeClr val="dk1"/>
                </a:solidFill>
                <a:latin typeface="Calibri"/>
                <a:ea typeface="Calibri"/>
                <a:cs typeface="Calibri"/>
                <a:sym typeface="Calibri"/>
              </a:rPr>
              <a:t>le </a:t>
            </a:r>
            <a:r>
              <a:rPr b="1" lang="en-US" sz="1800">
                <a:solidFill>
                  <a:schemeClr val="dk1"/>
                </a:solidFill>
                <a:latin typeface="Calibri"/>
                <a:ea typeface="Calibri"/>
                <a:cs typeface="Calibri"/>
                <a:sym typeface="Calibri"/>
              </a:rPr>
              <a:t>total annuel de l'énergie électrique renouvelable produite sur site, </a:t>
            </a:r>
            <a:r>
              <a:rPr lang="en-US" sz="1800">
                <a:solidFill>
                  <a:schemeClr val="dk1"/>
                </a:solidFill>
                <a:latin typeface="Calibri"/>
                <a:ea typeface="Calibri"/>
                <a:cs typeface="Calibri"/>
                <a:sym typeface="Calibri"/>
              </a:rPr>
              <a:t>[kWh/a] (comme décrit au point B.1.5 - Énergie produite à partir de sources renouvelables dans la consommation totale d'énergie électrique) </a:t>
            </a:r>
            <a:endParaRPr sz="1800">
              <a:solidFill>
                <a:schemeClr val="dk1"/>
              </a:solidFill>
              <a:latin typeface="Calibri"/>
              <a:ea typeface="Calibri"/>
              <a:cs typeface="Calibri"/>
              <a:sym typeface="Calibri"/>
            </a:endParaRPr>
          </a:p>
          <a:p>
            <a:pPr indent="-284163" lvl="0" marL="627063" marR="0" rtl="0" algn="l">
              <a:spcBef>
                <a:spcPts val="360"/>
              </a:spcBef>
              <a:spcAft>
                <a:spcPts val="0"/>
              </a:spcAft>
              <a:buClr>
                <a:schemeClr val="dk1"/>
              </a:buClr>
              <a:buSzPts val="1800"/>
              <a:buFont typeface="Calibri"/>
              <a:buAutoNum type="alphaLcParenR"/>
            </a:pPr>
            <a:r>
              <a:rPr lang="en-US" sz="1800">
                <a:solidFill>
                  <a:schemeClr val="dk1"/>
                </a:solidFill>
                <a:latin typeface="Calibri"/>
                <a:ea typeface="Calibri"/>
                <a:cs typeface="Calibri"/>
                <a:sym typeface="Calibri"/>
              </a:rPr>
              <a:t>la </a:t>
            </a:r>
            <a:r>
              <a:rPr b="1" lang="en-US" sz="1800">
                <a:solidFill>
                  <a:schemeClr val="dk1"/>
                </a:solidFill>
                <a:latin typeface="Calibri"/>
                <a:ea typeface="Calibri"/>
                <a:cs typeface="Calibri"/>
                <a:sym typeface="Calibri"/>
              </a:rPr>
              <a:t>consommation</a:t>
            </a:r>
            <a:r>
              <a:rPr lang="en-US" sz="1800">
                <a:solidFill>
                  <a:schemeClr val="dk1"/>
                </a:solidFill>
                <a:latin typeface="Calibri"/>
                <a:ea typeface="Calibri"/>
                <a:cs typeface="Calibri"/>
                <a:sym typeface="Calibri"/>
              </a:rPr>
              <a:t> finale annuelle d'</a:t>
            </a:r>
            <a:r>
              <a:rPr b="1" lang="en-US" sz="1800">
                <a:solidFill>
                  <a:schemeClr val="dk1"/>
                </a:solidFill>
                <a:latin typeface="Calibri"/>
                <a:ea typeface="Calibri"/>
                <a:cs typeface="Calibri"/>
                <a:sym typeface="Calibri"/>
              </a:rPr>
              <a:t>énergie thermique pour les opérations de construction </a:t>
            </a:r>
            <a:r>
              <a:rPr lang="en-US" sz="1800">
                <a:solidFill>
                  <a:schemeClr val="dk1"/>
                </a:solidFill>
                <a:latin typeface="Calibri"/>
                <a:ea typeface="Calibri"/>
                <a:cs typeface="Calibri"/>
                <a:sym typeface="Calibri"/>
              </a:rPr>
              <a:t>pour chaque vecteur énergétique séparément, [kWh/a] (comme décrit au point B.1.2 - Consommation d'énergie thermique)</a:t>
            </a:r>
            <a:endParaRPr sz="1800">
              <a:solidFill>
                <a:schemeClr val="dk1"/>
              </a:solidFill>
              <a:latin typeface="Calibri"/>
              <a:ea typeface="Calibri"/>
              <a:cs typeface="Calibri"/>
              <a:sym typeface="Calibri"/>
            </a:endParaRPr>
          </a:p>
          <a:p>
            <a:pPr indent="-284163" lvl="0" marL="627063" marR="0" rtl="0" algn="l">
              <a:spcBef>
                <a:spcPts val="360"/>
              </a:spcBef>
              <a:spcAft>
                <a:spcPts val="0"/>
              </a:spcAft>
              <a:buClr>
                <a:schemeClr val="dk1"/>
              </a:buClr>
              <a:buSzPts val="1800"/>
              <a:buFont typeface="Calibri"/>
              <a:buAutoNum type="alphaLcParenR"/>
            </a:pPr>
            <a:r>
              <a:rPr lang="en-US" sz="1800">
                <a:solidFill>
                  <a:schemeClr val="dk1"/>
                </a:solidFill>
                <a:latin typeface="Calibri"/>
                <a:ea typeface="Calibri"/>
                <a:cs typeface="Calibri"/>
                <a:sym typeface="Calibri"/>
              </a:rPr>
              <a:t>la </a:t>
            </a:r>
            <a:r>
              <a:rPr b="1" lang="en-US" sz="1800">
                <a:solidFill>
                  <a:schemeClr val="dk1"/>
                </a:solidFill>
                <a:latin typeface="Calibri"/>
                <a:ea typeface="Calibri"/>
                <a:cs typeface="Calibri"/>
                <a:sym typeface="Calibri"/>
              </a:rPr>
              <a:t>consommation</a:t>
            </a:r>
            <a:r>
              <a:rPr lang="en-US" sz="1800">
                <a:solidFill>
                  <a:schemeClr val="dk1"/>
                </a:solidFill>
                <a:latin typeface="Calibri"/>
                <a:ea typeface="Calibri"/>
                <a:cs typeface="Calibri"/>
                <a:sym typeface="Calibri"/>
              </a:rPr>
              <a:t> finale annuelle d'</a:t>
            </a:r>
            <a:r>
              <a:rPr b="1" lang="en-US" sz="1800">
                <a:solidFill>
                  <a:schemeClr val="dk1"/>
                </a:solidFill>
                <a:latin typeface="Calibri"/>
                <a:ea typeface="Calibri"/>
                <a:cs typeface="Calibri"/>
                <a:sym typeface="Calibri"/>
              </a:rPr>
              <a:t>énergie électrique pour les opérations </a:t>
            </a:r>
            <a:r>
              <a:rPr lang="en-US" sz="1800">
                <a:solidFill>
                  <a:schemeClr val="dk1"/>
                </a:solidFill>
                <a:latin typeface="Calibri"/>
                <a:ea typeface="Calibri"/>
                <a:cs typeface="Calibri"/>
                <a:sym typeface="Calibri"/>
              </a:rPr>
              <a:t>de</a:t>
            </a:r>
            <a:r>
              <a:rPr b="1" lang="en-US" sz="1800">
                <a:solidFill>
                  <a:schemeClr val="dk1"/>
                </a:solidFill>
                <a:latin typeface="Calibri"/>
                <a:ea typeface="Calibri"/>
                <a:cs typeface="Calibri"/>
                <a:sym typeface="Calibri"/>
              </a:rPr>
              <a:t> bâtiment</a:t>
            </a:r>
            <a:r>
              <a:rPr lang="en-US" sz="1800">
                <a:solidFill>
                  <a:schemeClr val="dk1"/>
                </a:solidFill>
                <a:latin typeface="Calibri"/>
                <a:ea typeface="Calibri"/>
                <a:cs typeface="Calibri"/>
                <a:sym typeface="Calibri"/>
              </a:rPr>
              <a:t> à partir du treillis, [kWh/a] (comme décrit au point B.1.3 - consommation d'énergie électrique)</a:t>
            </a:r>
            <a:endParaRPr sz="1800">
              <a:solidFill>
                <a:schemeClr val="dk1"/>
              </a:solidFill>
              <a:latin typeface="Calibri"/>
              <a:ea typeface="Calibri"/>
              <a:cs typeface="Calibri"/>
              <a:sym typeface="Calibri"/>
            </a:endParaRPr>
          </a:p>
          <a:p>
            <a:pPr indent="-215900" lvl="0" marL="342900" marR="0" rtl="0" algn="l">
              <a:spcBef>
                <a:spcPts val="400"/>
              </a:spcBef>
              <a:spcAft>
                <a:spcPts val="0"/>
              </a:spcAft>
              <a:buClr>
                <a:schemeClr val="dk1"/>
              </a:buClr>
              <a:buSzPts val="2000"/>
              <a:buFont typeface="Courier New"/>
              <a:buNone/>
            </a:pPr>
            <a:r>
              <a:t/>
            </a:r>
            <a:endParaRPr sz="2000">
              <a:solidFill>
                <a:schemeClr val="dk1"/>
              </a:solidFill>
              <a:latin typeface="Calibri"/>
              <a:ea typeface="Calibri"/>
              <a:cs typeface="Calibri"/>
              <a:sym typeface="Calibri"/>
            </a:endParaRPr>
          </a:p>
        </p:txBody>
      </p:sp>
      <p:sp>
        <p:nvSpPr>
          <p:cNvPr id="237" name="Google Shape;237;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38" name="Google Shape;238;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3"/>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4" name="Google Shape;244;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5" name="Google Shape;245;p13"/>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46" name="Google Shape;246;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247" name="Google Shape;247;p13"/>
          <p:cNvSpPr/>
          <p:nvPr/>
        </p:nvSpPr>
        <p:spPr>
          <a:xfrm>
            <a:off x="243150" y="1349369"/>
            <a:ext cx="8644956" cy="4093428"/>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tous les bâtiments du quartier se résume : </a:t>
            </a:r>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a)le total annuel d'énergie thermique renouvelable par vecteur d'énergie produit sur place, pour calculer l'</a:t>
            </a:r>
            <a:r>
              <a:rPr b="1" lang="en-US" sz="2000">
                <a:solidFill>
                  <a:schemeClr val="dk1"/>
                </a:solidFill>
                <a:latin typeface="Calibri"/>
                <a:ea typeface="Calibri"/>
                <a:cs typeface="Calibri"/>
                <a:sym typeface="Calibri"/>
              </a:rPr>
              <a:t>énergie thermique renouvelable agrégée par vecteur d'énergie </a:t>
            </a:r>
            <a:r>
              <a:rPr lang="en-US" sz="2000">
                <a:solidFill>
                  <a:schemeClr val="dk1"/>
                </a:solidFill>
                <a:latin typeface="Calibri"/>
                <a:ea typeface="Calibri"/>
                <a:cs typeface="Calibri"/>
                <a:sym typeface="Calibri"/>
              </a:rPr>
              <a:t>produit sur place, ERen,th, [kWh/a]   </a:t>
            </a:r>
            <a:endParaRPr sz="2000">
              <a:solidFill>
                <a:schemeClr val="dk1"/>
              </a:solidFill>
              <a:latin typeface="Calibri"/>
              <a:ea typeface="Calibri"/>
              <a:cs typeface="Calibri"/>
              <a:sym typeface="Calibri"/>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b)le total annuel de l'énergie électrique renouvelable produite sur le site, pour calculer l'</a:t>
            </a:r>
            <a:r>
              <a:rPr b="1" lang="en-US" sz="2000">
                <a:solidFill>
                  <a:schemeClr val="dk1"/>
                </a:solidFill>
                <a:latin typeface="Calibri"/>
                <a:ea typeface="Calibri"/>
                <a:cs typeface="Calibri"/>
                <a:sym typeface="Calibri"/>
              </a:rPr>
              <a:t>énergie électrique renouvelable agrégée </a:t>
            </a:r>
            <a:r>
              <a:rPr lang="en-US" sz="2000">
                <a:solidFill>
                  <a:schemeClr val="dk1"/>
                </a:solidFill>
                <a:latin typeface="Calibri"/>
                <a:ea typeface="Calibri"/>
                <a:cs typeface="Calibri"/>
                <a:sym typeface="Calibri"/>
              </a:rPr>
              <a:t>produite sur le site, ERen,el [kWh/a] </a:t>
            </a:r>
            <a:endParaRPr sz="2000">
              <a:solidFill>
                <a:schemeClr val="dk1"/>
              </a:solidFill>
              <a:latin typeface="Calibri"/>
              <a:ea typeface="Calibri"/>
              <a:cs typeface="Calibri"/>
              <a:sym typeface="Calibri"/>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c)la consommation thermique finale annuelle pour les opérations de bâtiment pour chaque vecteur énergétique, pour calculer la </a:t>
            </a:r>
            <a:r>
              <a:rPr b="1" lang="en-US" sz="2000">
                <a:solidFill>
                  <a:schemeClr val="dk1"/>
                </a:solidFill>
                <a:latin typeface="Calibri"/>
                <a:ea typeface="Calibri"/>
                <a:cs typeface="Calibri"/>
                <a:sym typeface="Calibri"/>
              </a:rPr>
              <a:t>consommation thermique agrégée par vecteur énergétique</a:t>
            </a:r>
            <a:r>
              <a:rPr lang="en-US" sz="2000">
                <a:solidFill>
                  <a:schemeClr val="dk1"/>
                </a:solidFill>
                <a:latin typeface="Calibri"/>
                <a:ea typeface="Calibri"/>
                <a:cs typeface="Calibri"/>
                <a:sym typeface="Calibri"/>
              </a:rPr>
              <a:t>, Eth [kWh/a] </a:t>
            </a:r>
            <a:endParaRPr sz="2000">
              <a:solidFill>
                <a:schemeClr val="dk1"/>
              </a:solidFill>
              <a:latin typeface="Calibri"/>
              <a:ea typeface="Calibri"/>
              <a:cs typeface="Calibri"/>
              <a:sym typeface="Calibri"/>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d)la consommation finale annuelle d'énergie électrique, pour calculer la </a:t>
            </a:r>
            <a:r>
              <a:rPr b="1" lang="en-US" sz="2000">
                <a:solidFill>
                  <a:schemeClr val="dk1"/>
                </a:solidFill>
                <a:latin typeface="Calibri"/>
                <a:ea typeface="Calibri"/>
                <a:cs typeface="Calibri"/>
                <a:sym typeface="Calibri"/>
              </a:rPr>
              <a:t>consommation agrégée d'énergie électrique</a:t>
            </a:r>
            <a:r>
              <a:rPr lang="en-US" sz="2000">
                <a:solidFill>
                  <a:schemeClr val="dk1"/>
                </a:solidFill>
                <a:latin typeface="Calibri"/>
                <a:ea typeface="Calibri"/>
                <a:cs typeface="Calibri"/>
                <a:sym typeface="Calibri"/>
              </a:rPr>
              <a:t>, Eel [kWh/a]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ourier New"/>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53" name="Google Shape;253;p1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4" name="Google Shape;254;p14"/>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55" name="Google Shape;255;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256" name="Google Shape;256;p14"/>
          <p:cNvSpPr/>
          <p:nvPr/>
        </p:nvSpPr>
        <p:spPr>
          <a:xfrm>
            <a:off x="243150" y="1349369"/>
            <a:ext cx="8644956" cy="5724644"/>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1800"/>
              <a:buFont typeface="Calibri"/>
              <a:buAutoNum type="arabicPeriod" startAt="3"/>
            </a:pPr>
            <a:r>
              <a:rPr lang="en-US" sz="1800">
                <a:solidFill>
                  <a:schemeClr val="dk1"/>
                </a:solidFill>
                <a:latin typeface="Calibri"/>
                <a:ea typeface="Calibri"/>
                <a:cs typeface="Calibri"/>
                <a:sym typeface="Calibri"/>
              </a:rPr>
              <a:t>Calculer la </a:t>
            </a:r>
            <a:r>
              <a:rPr b="1" lang="en-US" sz="1800">
                <a:solidFill>
                  <a:schemeClr val="dk1"/>
                </a:solidFill>
                <a:latin typeface="Calibri"/>
                <a:ea typeface="Calibri"/>
                <a:cs typeface="Calibri"/>
                <a:sym typeface="Calibri"/>
              </a:rPr>
              <a:t>consommation</a:t>
            </a:r>
            <a:r>
              <a:rPr lang="en-US" sz="1800">
                <a:solidFill>
                  <a:schemeClr val="dk1"/>
                </a:solidFill>
                <a:latin typeface="Calibri"/>
                <a:ea typeface="Calibri"/>
                <a:cs typeface="Calibri"/>
                <a:sym typeface="Calibri"/>
              </a:rPr>
              <a:t> totale d'</a:t>
            </a:r>
            <a:r>
              <a:rPr b="1" lang="en-US" sz="1800">
                <a:solidFill>
                  <a:schemeClr val="dk1"/>
                </a:solidFill>
                <a:latin typeface="Calibri"/>
                <a:ea typeface="Calibri"/>
                <a:cs typeface="Calibri"/>
                <a:sym typeface="Calibri"/>
              </a:rPr>
              <a:t>énergie thermique renouvelable en</a:t>
            </a:r>
            <a:r>
              <a:rPr lang="en-US" sz="1800">
                <a:solidFill>
                  <a:schemeClr val="dk1"/>
                </a:solidFill>
                <a:latin typeface="Calibri"/>
                <a:ea typeface="Calibri"/>
                <a:cs typeface="Calibri"/>
                <a:sym typeface="Calibri"/>
              </a:rPr>
              <a:t> énergie primaire</a:t>
            </a:r>
            <a:r>
              <a:rPr b="1" lang="en-US" sz="18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𝐸𝑝,Ren,th, en additionnant l'énergie thermique renouvelable agrégée par vecteur d'énergie (i) multipliée par le facteur d'énergie primaire approprié</a:t>
            </a:r>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1800"/>
              <a:buFont typeface="Calibri"/>
              <a:buAutoNum type="arabicPeriod" startAt="3"/>
            </a:pPr>
            <a:r>
              <a:rPr lang="en-US" sz="1800">
                <a:solidFill>
                  <a:schemeClr val="dk1"/>
                </a:solidFill>
                <a:latin typeface="Calibri"/>
                <a:ea typeface="Calibri"/>
                <a:cs typeface="Calibri"/>
                <a:sym typeface="Calibri"/>
              </a:rPr>
              <a:t>Calculer la </a:t>
            </a:r>
            <a:r>
              <a:rPr b="1" lang="en-US" sz="1800">
                <a:solidFill>
                  <a:schemeClr val="dk1"/>
                </a:solidFill>
                <a:latin typeface="Calibri"/>
                <a:ea typeface="Calibri"/>
                <a:cs typeface="Calibri"/>
                <a:sym typeface="Calibri"/>
              </a:rPr>
              <a:t>consommation totale d'énergie électrique primaire renouvelable, </a:t>
            </a:r>
            <a:r>
              <a:rPr lang="en-US" sz="1800">
                <a:solidFill>
                  <a:schemeClr val="dk1"/>
                </a:solidFill>
                <a:latin typeface="Calibri"/>
                <a:ea typeface="Calibri"/>
                <a:cs typeface="Calibri"/>
                <a:sym typeface="Calibri"/>
              </a:rPr>
              <a:t>𝐸𝑝,Ren,el, en additionnant la consommation d'énergie électrique agrégée multipliée par le facteur d'</a:t>
            </a:r>
            <a:r>
              <a:rPr b="1" lang="en-US" sz="1800">
                <a:solidFill>
                  <a:schemeClr val="dk1"/>
                </a:solidFill>
                <a:latin typeface="Calibri"/>
                <a:ea typeface="Calibri"/>
                <a:cs typeface="Calibri"/>
                <a:sym typeface="Calibri"/>
              </a:rPr>
              <a:t>énergie</a:t>
            </a:r>
            <a:r>
              <a:rPr lang="en-US" sz="1800">
                <a:solidFill>
                  <a:schemeClr val="dk1"/>
                </a:solidFill>
                <a:latin typeface="Calibri"/>
                <a:ea typeface="Calibri"/>
                <a:cs typeface="Calibri"/>
                <a:sym typeface="Calibri"/>
              </a:rPr>
              <a:t> primaire approprié</a:t>
            </a:r>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1800"/>
              <a:buFont typeface="Calibri"/>
              <a:buAutoNum type="arabicPeriod" startAt="3"/>
            </a:pPr>
            <a:r>
              <a:rPr lang="en-US" sz="1800">
                <a:solidFill>
                  <a:schemeClr val="dk1"/>
                </a:solidFill>
                <a:latin typeface="Calibri"/>
                <a:ea typeface="Calibri"/>
                <a:cs typeface="Calibri"/>
                <a:sym typeface="Calibri"/>
              </a:rPr>
              <a:t>Calculer la </a:t>
            </a:r>
            <a:r>
              <a:rPr b="1" lang="en-US" sz="1800">
                <a:solidFill>
                  <a:schemeClr val="dk1"/>
                </a:solidFill>
                <a:latin typeface="Calibri"/>
                <a:ea typeface="Calibri"/>
                <a:cs typeface="Calibri"/>
                <a:sym typeface="Calibri"/>
              </a:rPr>
              <a:t>consommation totale d'énergie thermique primaire, </a:t>
            </a:r>
            <a:r>
              <a:rPr lang="en-US" sz="1800">
                <a:solidFill>
                  <a:schemeClr val="dk1"/>
                </a:solidFill>
                <a:latin typeface="Calibri"/>
                <a:ea typeface="Calibri"/>
                <a:cs typeface="Calibri"/>
                <a:sym typeface="Calibri"/>
              </a:rPr>
              <a:t>𝐸𝑝,th, en additionnant la consommation d'énergie thermique agrégée par porteuse d'énergie (i) multipliée par le facteur d'énergie primaire approprié</a:t>
            </a:r>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1800"/>
              <a:buFont typeface="Calibri"/>
              <a:buAutoNum type="arabicPeriod" startAt="3"/>
            </a:pPr>
            <a:r>
              <a:rPr lang="en-US" sz="1800">
                <a:solidFill>
                  <a:schemeClr val="dk1"/>
                </a:solidFill>
                <a:latin typeface="Calibri"/>
                <a:ea typeface="Calibri"/>
                <a:cs typeface="Calibri"/>
                <a:sym typeface="Calibri"/>
              </a:rPr>
              <a:t>Calculer la </a:t>
            </a:r>
            <a:r>
              <a:rPr b="1" lang="en-US" sz="1800">
                <a:solidFill>
                  <a:schemeClr val="dk1"/>
                </a:solidFill>
                <a:latin typeface="Calibri"/>
                <a:ea typeface="Calibri"/>
                <a:cs typeface="Calibri"/>
                <a:sym typeface="Calibri"/>
              </a:rPr>
              <a:t>consommation totale d'énergie électrique primaire, </a:t>
            </a:r>
            <a:r>
              <a:rPr lang="en-US" sz="1800">
                <a:solidFill>
                  <a:schemeClr val="dk1"/>
                </a:solidFill>
                <a:latin typeface="Calibri"/>
                <a:ea typeface="Calibri"/>
                <a:cs typeface="Calibri"/>
                <a:sym typeface="Calibri"/>
              </a:rPr>
              <a:t>𝐸𝑝,el, en additionnant la consommation d'énergie électrique agrégée multipliée par le facteur d'énergie primaire approprié</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ourier New"/>
              <a:buNone/>
            </a:pPr>
            <a:r>
              <a:t/>
            </a:r>
            <a:endParaRPr sz="2000">
              <a:solidFill>
                <a:schemeClr val="dk1"/>
              </a:solidFill>
              <a:latin typeface="Calibri"/>
              <a:ea typeface="Calibri"/>
              <a:cs typeface="Calibri"/>
              <a:sym typeface="Calibri"/>
            </a:endParaRPr>
          </a:p>
        </p:txBody>
      </p:sp>
      <p:sp>
        <p:nvSpPr>
          <p:cNvPr id="257" name="Google Shape;257;p14"/>
          <p:cNvSpPr txBox="1"/>
          <p:nvPr/>
        </p:nvSpPr>
        <p:spPr>
          <a:xfrm>
            <a:off x="6124259" y="4414136"/>
            <a:ext cx="2470869" cy="672235"/>
          </a:xfrm>
          <a:prstGeom prst="rect">
            <a:avLst/>
          </a:pr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258" name="Google Shape;258;p14"/>
          <p:cNvSpPr txBox="1"/>
          <p:nvPr/>
        </p:nvSpPr>
        <p:spPr>
          <a:xfrm>
            <a:off x="5425671" y="2172409"/>
            <a:ext cx="3169457" cy="672235"/>
          </a:xfrm>
          <a:prstGeom prst="rect">
            <a:avLst/>
          </a:pr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259" name="Google Shape;259;p14"/>
          <p:cNvSpPr txBox="1"/>
          <p:nvPr/>
        </p:nvSpPr>
        <p:spPr>
          <a:xfrm>
            <a:off x="6382599" y="3517221"/>
            <a:ext cx="2212529" cy="303673"/>
          </a:xfrm>
          <a:prstGeom prst="rect">
            <a:avLst/>
          </a:prstGeom>
          <a:blipFill rotWithShape="1">
            <a:blip r:embed="rId7">
              <a:alphaModFix/>
            </a:blip>
            <a:stretch>
              <a:fillRect b="-23997" l="-358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260" name="Google Shape;260;p14"/>
          <p:cNvSpPr txBox="1"/>
          <p:nvPr/>
        </p:nvSpPr>
        <p:spPr>
          <a:xfrm>
            <a:off x="7151720" y="5734516"/>
            <a:ext cx="1443408" cy="298415"/>
          </a:xfrm>
          <a:prstGeom prst="rect">
            <a:avLst/>
          </a:prstGeom>
          <a:blipFill rotWithShape="1">
            <a:blip r:embed="rId8">
              <a:alphaModFix/>
            </a:blip>
            <a:stretch>
              <a:fillRect b="-26528" l="-5482" r="-2531" t="-2039"/>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5"/>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66" name="Google Shape;266;p1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7" name="Google Shape;267;p15"/>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68" name="Google Shape;268;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269" name="Google Shape;269;p15"/>
          <p:cNvSpPr/>
          <p:nvPr/>
        </p:nvSpPr>
        <p:spPr>
          <a:xfrm>
            <a:off x="243150" y="1349369"/>
            <a:ext cx="8644956" cy="5139869"/>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1800"/>
              <a:buFont typeface="Calibri"/>
              <a:buAutoNum type="arabicPeriod" startAt="7"/>
            </a:pPr>
            <a:r>
              <a:rPr lang="en-US" sz="1800">
                <a:solidFill>
                  <a:schemeClr val="dk1"/>
                </a:solidFill>
                <a:latin typeface="Calibri"/>
                <a:ea typeface="Calibri"/>
                <a:cs typeface="Calibri"/>
                <a:sym typeface="Calibri"/>
              </a:rPr>
              <a:t>Calculer le total </a:t>
            </a:r>
            <a:r>
              <a:rPr b="1" lang="en-US" sz="1800">
                <a:solidFill>
                  <a:schemeClr val="dk1"/>
                </a:solidFill>
                <a:latin typeface="Calibri"/>
                <a:ea typeface="Calibri"/>
                <a:cs typeface="Calibri"/>
                <a:sym typeface="Calibri"/>
              </a:rPr>
              <a:t>annuel de l'énergie primaire issue des énergies renouvelables, </a:t>
            </a:r>
            <a:r>
              <a:rPr lang="en-US" sz="1800">
                <a:solidFill>
                  <a:schemeClr val="dk1"/>
                </a:solidFill>
                <a:latin typeface="Calibri"/>
                <a:ea typeface="Calibri"/>
                <a:cs typeface="Calibri"/>
                <a:sym typeface="Calibri"/>
              </a:rPr>
              <a:t>𝐸𝑝,Ren, en ajoutant la consommation totale d'énergie thermique renouvelable issue des énergies primaires et la consommation totale d'énergie électrique renouvelable primaire </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b="1"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1800"/>
              <a:buFont typeface="Calibri"/>
              <a:buAutoNum type="arabicPeriod" startAt="7"/>
            </a:pPr>
            <a:r>
              <a:rPr lang="en-US" sz="1800">
                <a:solidFill>
                  <a:schemeClr val="dk1"/>
                </a:solidFill>
                <a:latin typeface="Calibri"/>
                <a:ea typeface="Calibri"/>
                <a:cs typeface="Calibri"/>
                <a:sym typeface="Calibri"/>
              </a:rPr>
              <a:t>Calculer la </a:t>
            </a:r>
            <a:r>
              <a:rPr b="1" lang="en-US" sz="1800">
                <a:solidFill>
                  <a:schemeClr val="dk1"/>
                </a:solidFill>
                <a:latin typeface="Calibri"/>
                <a:ea typeface="Calibri"/>
                <a:cs typeface="Calibri"/>
                <a:sym typeface="Calibri"/>
              </a:rPr>
              <a:t>consommation annuelle totale d'énergie primaire </a:t>
            </a:r>
            <a:r>
              <a:rPr lang="en-US" sz="1800">
                <a:solidFill>
                  <a:schemeClr val="dk1"/>
                </a:solidFill>
                <a:latin typeface="Calibri"/>
                <a:ea typeface="Calibri"/>
                <a:cs typeface="Calibri"/>
                <a:sym typeface="Calibri"/>
              </a:rPr>
              <a:t>𝐸𝑝, en ajoutant la consommation totale d'énergie thermique primaire et la consommation totale d'énergie électrique primaire </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None/>
            </a:pPr>
            <a:r>
              <a:t/>
            </a:r>
            <a:endParaRPr sz="1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1800"/>
              <a:buFont typeface="Calibri"/>
              <a:buAutoNum type="arabicPeriod" startAt="7"/>
            </a:pPr>
            <a:r>
              <a:rPr lang="en-US" sz="1800">
                <a:solidFill>
                  <a:schemeClr val="dk1"/>
                </a:solidFill>
                <a:latin typeface="Calibri"/>
                <a:ea typeface="Calibri"/>
                <a:cs typeface="Calibri"/>
                <a:sym typeface="Calibri"/>
              </a:rPr>
              <a:t>Calculer la valeur de l’indicateur comme le pourcentage du ratio de la </a:t>
            </a:r>
            <a:r>
              <a:rPr b="1" lang="en-US" sz="1800">
                <a:solidFill>
                  <a:schemeClr val="dk1"/>
                </a:solidFill>
                <a:latin typeface="Calibri"/>
                <a:ea typeface="Calibri"/>
                <a:cs typeface="Calibri"/>
                <a:sym typeface="Calibri"/>
              </a:rPr>
              <a:t>consommation</a:t>
            </a:r>
            <a:r>
              <a:rPr lang="en-US" sz="1800">
                <a:solidFill>
                  <a:schemeClr val="dk1"/>
                </a:solidFill>
                <a:latin typeface="Calibri"/>
                <a:ea typeface="Calibri"/>
                <a:cs typeface="Calibri"/>
                <a:sym typeface="Calibri"/>
              </a:rPr>
              <a:t> annuelle totale d’</a:t>
            </a:r>
            <a:r>
              <a:rPr b="1" lang="en-US" sz="1800">
                <a:solidFill>
                  <a:schemeClr val="dk1"/>
                </a:solidFill>
                <a:latin typeface="Calibri"/>
                <a:ea typeface="Calibri"/>
                <a:cs typeface="Calibri"/>
                <a:sym typeface="Calibri"/>
              </a:rPr>
              <a:t>énergie</a:t>
            </a:r>
            <a:r>
              <a:rPr lang="en-US" sz="1800">
                <a:solidFill>
                  <a:schemeClr val="dk1"/>
                </a:solidFill>
                <a:latin typeface="Calibri"/>
                <a:ea typeface="Calibri"/>
                <a:cs typeface="Calibri"/>
                <a:sym typeface="Calibri"/>
              </a:rPr>
              <a:t> primaire </a:t>
            </a:r>
            <a:r>
              <a:rPr b="1" lang="en-US" sz="1800">
                <a:solidFill>
                  <a:schemeClr val="dk1"/>
                </a:solidFill>
                <a:latin typeface="Calibri"/>
                <a:ea typeface="Calibri"/>
                <a:cs typeface="Calibri"/>
                <a:sym typeface="Calibri"/>
              </a:rPr>
              <a:t>provenant d’énergies renouvelables sur place </a:t>
            </a:r>
            <a:r>
              <a:rPr lang="en-US" sz="1800">
                <a:solidFill>
                  <a:schemeClr val="dk1"/>
                </a:solidFill>
                <a:latin typeface="Calibri"/>
                <a:ea typeface="Calibri"/>
                <a:cs typeface="Calibri"/>
                <a:sym typeface="Calibri"/>
              </a:rPr>
              <a:t>à la somme de la </a:t>
            </a:r>
            <a:r>
              <a:rPr b="1" lang="en-US" sz="1800">
                <a:solidFill>
                  <a:schemeClr val="dk1"/>
                </a:solidFill>
                <a:latin typeface="Calibri"/>
                <a:ea typeface="Calibri"/>
                <a:cs typeface="Calibri"/>
                <a:sym typeface="Calibri"/>
              </a:rPr>
              <a:t>consommation annuelle totale d’énergie primaire </a:t>
            </a:r>
            <a:r>
              <a:rPr lang="en-US" sz="1800">
                <a:solidFill>
                  <a:schemeClr val="dk1"/>
                </a:solidFill>
                <a:latin typeface="Calibri"/>
                <a:ea typeface="Calibri"/>
                <a:cs typeface="Calibri"/>
                <a:sym typeface="Calibri"/>
              </a:rPr>
              <a:t>et de la </a:t>
            </a:r>
            <a:r>
              <a:rPr b="1" lang="en-US" sz="1800">
                <a:solidFill>
                  <a:schemeClr val="dk1"/>
                </a:solidFill>
                <a:latin typeface="Calibri"/>
                <a:ea typeface="Calibri"/>
                <a:cs typeface="Calibri"/>
                <a:sym typeface="Calibri"/>
              </a:rPr>
              <a:t>consommation annuelle totale d’énergie primaire provenant d’énergies renouvelables</a:t>
            </a:r>
            <a:endParaRPr/>
          </a:p>
          <a:p>
            <a:pPr indent="0" lvl="0" marL="446088" marR="0" rtl="0" algn="l">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ourier New"/>
              <a:buNone/>
            </a:pPr>
            <a:r>
              <a:t/>
            </a:r>
            <a:endParaRPr sz="2000">
              <a:solidFill>
                <a:schemeClr val="dk1"/>
              </a:solidFill>
              <a:latin typeface="Calibri"/>
              <a:ea typeface="Calibri"/>
              <a:cs typeface="Calibri"/>
              <a:sym typeface="Calibri"/>
            </a:endParaRPr>
          </a:p>
        </p:txBody>
      </p:sp>
      <p:sp>
        <p:nvSpPr>
          <p:cNvPr id="270" name="Google Shape;270;p15"/>
          <p:cNvSpPr txBox="1"/>
          <p:nvPr/>
        </p:nvSpPr>
        <p:spPr>
          <a:xfrm>
            <a:off x="5779171" y="2421229"/>
            <a:ext cx="2916761" cy="298415"/>
          </a:xfrm>
          <a:prstGeom prst="rect">
            <a:avLst/>
          </a:prstGeom>
          <a:blipFill rotWithShape="1">
            <a:blip r:embed="rId5">
              <a:alphaModFix/>
            </a:blip>
            <a:stretch>
              <a:fillRect b="-20406"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271" name="Google Shape;271;p15"/>
          <p:cNvSpPr txBox="1"/>
          <p:nvPr/>
        </p:nvSpPr>
        <p:spPr>
          <a:xfrm>
            <a:off x="5779171" y="4003701"/>
            <a:ext cx="1799467" cy="298415"/>
          </a:xfrm>
          <a:prstGeom prst="rect">
            <a:avLst/>
          </a:prstGeom>
          <a:blipFill rotWithShape="1">
            <a:blip r:embed="rId6">
              <a:alphaModFix/>
            </a:blip>
            <a:stretch>
              <a:fillRect b="-20406" l="-1354" r="-676"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pic>
        <p:nvPicPr>
          <p:cNvPr id="272" name="Google Shape;272;p15"/>
          <p:cNvPicPr preferRelativeResize="0"/>
          <p:nvPr/>
        </p:nvPicPr>
        <p:blipFill rotWithShape="1">
          <a:blip r:embed="rId7">
            <a:alphaModFix/>
          </a:blip>
          <a:srcRect b="0" l="0" r="0" t="0"/>
          <a:stretch/>
        </p:blipFill>
        <p:spPr>
          <a:xfrm>
            <a:off x="6827777" y="5141124"/>
            <a:ext cx="1901554" cy="1256997"/>
          </a:xfrm>
          <a:prstGeom prst="rect">
            <a:avLst/>
          </a:prstGeom>
          <a:noFill/>
          <a:ln>
            <a:noFill/>
          </a:ln>
        </p:spPr>
      </p:pic>
      <p:sp>
        <p:nvSpPr>
          <p:cNvPr id="273" name="Google Shape;273;p15"/>
          <p:cNvSpPr txBox="1"/>
          <p:nvPr/>
        </p:nvSpPr>
        <p:spPr>
          <a:xfrm>
            <a:off x="7010399" y="5766571"/>
            <a:ext cx="1527545"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rgbClr val="FF0000"/>
                </a:solidFill>
                <a:latin typeface="Arial Black"/>
                <a:ea typeface="Arial Black"/>
                <a:cs typeface="Arial Black"/>
                <a:sym typeface="Arial Black"/>
              </a:rPr>
              <a:t>%</a:t>
            </a:r>
            <a:endParaRPr b="1" baseline="30000" sz="2800">
              <a:solidFill>
                <a:srgbClr val="FF0000"/>
              </a:solidFill>
              <a:latin typeface="Arial Black"/>
              <a:ea typeface="Arial Black"/>
              <a:cs typeface="Arial Black"/>
              <a:sym typeface="Arial Black"/>
            </a:endParaRPr>
          </a:p>
        </p:txBody>
      </p:sp>
      <p:sp>
        <p:nvSpPr>
          <p:cNvPr id="274" name="Google Shape;274;p15"/>
          <p:cNvSpPr/>
          <p:nvPr/>
        </p:nvSpPr>
        <p:spPr>
          <a:xfrm>
            <a:off x="5779171" y="5586173"/>
            <a:ext cx="1361335" cy="695190"/>
          </a:xfrm>
          <a:prstGeom prst="rect">
            <a:avLst/>
          </a:pr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6"/>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80" name="Google Shape;280;p16"/>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81" name="Google Shape;281;p16"/>
          <p:cNvSpPr txBox="1"/>
          <p:nvPr/>
        </p:nvSpPr>
        <p:spPr>
          <a:xfrm>
            <a:off x="268224" y="1320800"/>
            <a:ext cx="8855825" cy="4519384"/>
          </a:xfrm>
          <a:prstGeom prst="rect">
            <a:avLst/>
          </a:prstGeom>
          <a:noFill/>
          <a:ln>
            <a:noFill/>
          </a:ln>
        </p:spPr>
        <p:txBody>
          <a:bodyPr anchorCtr="0" anchor="t" bIns="45700" lIns="91425" spcFirstLastPara="1" rIns="91425" wrap="square" tIns="45700">
            <a:noAutofit/>
          </a:bodyPr>
          <a:lstStyle/>
          <a:p>
            <a:pPr indent="-361950" lvl="0" marL="361950"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ROUGE 2018. </a:t>
            </a:r>
            <a:r>
              <a:rPr lang="en-US" sz="2200">
                <a:solidFill>
                  <a:schemeClr val="dk1"/>
                </a:solidFill>
                <a:latin typeface="Calibri"/>
                <a:ea typeface="Calibri"/>
                <a:cs typeface="Calibri"/>
                <a:sym typeface="Calibri"/>
              </a:rPr>
              <a:t>Directive (UE) 2018/2001 du Parlement européen et du Conseil du 11 décembre 2018 relative à la promotion de l'utilisation de l'énergie produite à partir de sources renouvelables (refonte). Bruxelles : Commission européenne. http://data.europa.eu/eli/dir/2018/2001/oj </a:t>
            </a:r>
            <a:endParaRPr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2013/114/UE</a:t>
            </a:r>
            <a:r>
              <a:rPr lang="en-US" sz="2200">
                <a:solidFill>
                  <a:schemeClr val="dk1"/>
                </a:solidFill>
                <a:latin typeface="Calibri"/>
                <a:ea typeface="Calibri"/>
                <a:cs typeface="Calibri"/>
                <a:sym typeface="Calibri"/>
              </a:rPr>
              <a:t> : décision de la Commission du 1er mars 2013</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EN 15603</a:t>
            </a:r>
            <a:r>
              <a:rPr lang="en-US" sz="2200">
                <a:solidFill>
                  <a:schemeClr val="dk1"/>
                </a:solidFill>
                <a:latin typeface="Calibri"/>
                <a:ea typeface="Calibri"/>
                <a:cs typeface="Calibri"/>
                <a:sym typeface="Calibri"/>
              </a:rPr>
              <a:t>:2008 - Performance énergétique des bâtiments. Consommation énergétique globale et définition des notations énergétiques. Bruxelles : Comité européen de normalisation.</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EN 13790</a:t>
            </a:r>
            <a:r>
              <a:rPr lang="en-US" sz="2200">
                <a:solidFill>
                  <a:schemeClr val="dk1"/>
                </a:solidFill>
                <a:latin typeface="Calibri"/>
                <a:ea typeface="Calibri"/>
                <a:cs typeface="Calibri"/>
                <a:sym typeface="Calibri"/>
              </a:rPr>
              <a:t>:2008 - Performance énergétique des bâtiments. Calcul de la consommation d'énergie pour le chauffage et le refroidissement des locaux. Bruxelles : Comité européen de normalisation.</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Niveau(x)</a:t>
            </a:r>
            <a:r>
              <a:rPr lang="en-US" sz="2200">
                <a:solidFill>
                  <a:schemeClr val="dk1"/>
                </a:solidFill>
                <a:latin typeface="Calibri"/>
                <a:ea typeface="Calibri"/>
                <a:cs typeface="Calibri"/>
                <a:sym typeface="Calibri"/>
              </a:rPr>
              <a:t> Partie 1-2 - Version bêta. Bruxelles : Commission européenne. https://environment.ec.europa.eu/topics/circular-economy/levels_en</a:t>
            </a:r>
            <a:endParaRPr/>
          </a:p>
          <a:p>
            <a:pPr indent="-395288" lvl="0" marL="395288" marR="0" rtl="0" algn="l">
              <a:spcBef>
                <a:spcPts val="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a:p>
            <a:pPr indent="-395288" lvl="0" marL="395288" marR="0" rtl="0" algn="l">
              <a:spcBef>
                <a:spcPts val="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pic>
        <p:nvPicPr>
          <p:cNvPr id="282" name="Google Shape;282;p1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3" name="Google Shape;283;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17"/>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9" name="Google Shape;289;p1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90" name="Google Shape;290;p17"/>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91" name="Google Shape;291;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sz="2000" u="sng">
              <a:solidFill>
                <a:srgbClr val="1A965E"/>
              </a:solidFill>
            </a:endParaRPr>
          </a:p>
        </p:txBody>
      </p:sp>
      <p:sp>
        <p:nvSpPr>
          <p:cNvPr id="292" name="Google Shape;292;p17"/>
          <p:cNvSpPr/>
          <p:nvPr/>
        </p:nvSpPr>
        <p:spPr>
          <a:xfrm>
            <a:off x="352982" y="1431985"/>
            <a:ext cx="879101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https://ec.europa.eu/energy/en/topics/energy-strategy-and-energy-union/clean-energy-all-europeans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pic>
        <p:nvPicPr>
          <p:cNvPr id="293" name="Google Shape;293;p17"/>
          <p:cNvPicPr preferRelativeResize="0"/>
          <p:nvPr/>
        </p:nvPicPr>
        <p:blipFill rotWithShape="1">
          <a:blip r:embed="rId5">
            <a:alphaModFix/>
          </a:blip>
          <a:srcRect b="0" l="0" r="0" t="0"/>
          <a:stretch/>
        </p:blipFill>
        <p:spPr>
          <a:xfrm>
            <a:off x="3064614" y="1822447"/>
            <a:ext cx="4505324" cy="4163683"/>
          </a:xfrm>
          <a:prstGeom prst="rect">
            <a:avLst/>
          </a:prstGeom>
          <a:noFill/>
          <a:ln>
            <a:noFill/>
          </a:ln>
        </p:spPr>
      </p:pic>
      <p:sp>
        <p:nvSpPr>
          <p:cNvPr id="294" name="Google Shape;294;p17"/>
          <p:cNvSpPr txBox="1"/>
          <p:nvPr/>
        </p:nvSpPr>
        <p:spPr>
          <a:xfrm>
            <a:off x="3108419" y="3446346"/>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Efficacité Energétique</a:t>
            </a:r>
            <a:endParaRPr b="1" sz="700">
              <a:solidFill>
                <a:srgbClr val="7F7F7F"/>
              </a:solidFill>
              <a:latin typeface="Arial"/>
              <a:ea typeface="Arial"/>
              <a:cs typeface="Arial"/>
              <a:sym typeface="Arial"/>
            </a:endParaRPr>
          </a:p>
        </p:txBody>
      </p:sp>
      <p:sp>
        <p:nvSpPr>
          <p:cNvPr id="295" name="Google Shape;295;p17"/>
          <p:cNvSpPr txBox="1"/>
          <p:nvPr/>
        </p:nvSpPr>
        <p:spPr>
          <a:xfrm>
            <a:off x="3113182" y="4403609"/>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Régulation Electrique</a:t>
            </a:r>
            <a:endParaRPr b="1" sz="700">
              <a:solidFill>
                <a:srgbClr val="7F7F7F"/>
              </a:solidFill>
              <a:latin typeface="Arial"/>
              <a:ea typeface="Arial"/>
              <a:cs typeface="Arial"/>
              <a:sym typeface="Arial"/>
            </a:endParaRPr>
          </a:p>
        </p:txBody>
      </p:sp>
      <p:sp>
        <p:nvSpPr>
          <p:cNvPr id="296" name="Google Shape;296;p17"/>
          <p:cNvSpPr txBox="1"/>
          <p:nvPr/>
        </p:nvSpPr>
        <p:spPr>
          <a:xfrm>
            <a:off x="3103657" y="5241808"/>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Préparation au risque</a:t>
            </a:r>
            <a:endParaRPr b="1" sz="700">
              <a:solidFill>
                <a:srgbClr val="7F7F7F"/>
              </a:solidFill>
              <a:latin typeface="Arial"/>
              <a:ea typeface="Arial"/>
              <a:cs typeface="Arial"/>
              <a:sym typeface="Arial"/>
            </a:endParaRPr>
          </a:p>
        </p:txBody>
      </p:sp>
      <p:sp>
        <p:nvSpPr>
          <p:cNvPr id="297" name="Google Shape;297;p17"/>
          <p:cNvSpPr txBox="1"/>
          <p:nvPr/>
        </p:nvSpPr>
        <p:spPr>
          <a:xfrm>
            <a:off x="3138899" y="2423160"/>
            <a:ext cx="815882" cy="335669"/>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Performance Energétique des Bâtiments</a:t>
            </a:r>
            <a:endParaRPr b="1" sz="700">
              <a:solidFill>
                <a:srgbClr val="7F7F7F"/>
              </a:solidFill>
              <a:latin typeface="Arial"/>
              <a:ea typeface="Arial"/>
              <a:cs typeface="Arial"/>
              <a:sym typeface="Arial"/>
            </a:endParaRPr>
          </a:p>
        </p:txBody>
      </p:sp>
      <p:sp>
        <p:nvSpPr>
          <p:cNvPr id="298" name="Google Shape;298;p17"/>
          <p:cNvSpPr txBox="1"/>
          <p:nvPr/>
        </p:nvSpPr>
        <p:spPr>
          <a:xfrm>
            <a:off x="3116039" y="290322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Energie Renouvelable</a:t>
            </a:r>
            <a:endParaRPr b="1" sz="700">
              <a:solidFill>
                <a:srgbClr val="7F7F7F"/>
              </a:solidFill>
              <a:latin typeface="Arial"/>
              <a:ea typeface="Arial"/>
              <a:cs typeface="Arial"/>
              <a:sym typeface="Arial"/>
            </a:endParaRPr>
          </a:p>
        </p:txBody>
      </p:sp>
      <p:sp>
        <p:nvSpPr>
          <p:cNvPr id="299" name="Google Shape;299;p17"/>
          <p:cNvSpPr txBox="1"/>
          <p:nvPr/>
        </p:nvSpPr>
        <p:spPr>
          <a:xfrm>
            <a:off x="3126199" y="3901440"/>
            <a:ext cx="815882"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Gouvernance de l’Energie de l’union</a:t>
            </a:r>
            <a:endParaRPr b="1" sz="700">
              <a:solidFill>
                <a:srgbClr val="7F7F7F"/>
              </a:solidFill>
              <a:latin typeface="Arial"/>
              <a:ea typeface="Arial"/>
              <a:cs typeface="Arial"/>
              <a:sym typeface="Arial"/>
            </a:endParaRPr>
          </a:p>
        </p:txBody>
      </p:sp>
      <p:sp>
        <p:nvSpPr>
          <p:cNvPr id="300" name="Google Shape;300;p17"/>
          <p:cNvSpPr txBox="1"/>
          <p:nvPr/>
        </p:nvSpPr>
        <p:spPr>
          <a:xfrm>
            <a:off x="3121119" y="477520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Directive sur l’Electricité</a:t>
            </a:r>
            <a:endParaRPr b="1" sz="700">
              <a:solidFill>
                <a:srgbClr val="7F7F7F"/>
              </a:solidFill>
              <a:latin typeface="Arial"/>
              <a:ea typeface="Arial"/>
              <a:cs typeface="Arial"/>
              <a:sym typeface="Arial"/>
            </a:endParaRPr>
          </a:p>
        </p:txBody>
      </p:sp>
      <p:sp>
        <p:nvSpPr>
          <p:cNvPr id="301" name="Google Shape;301;p17"/>
          <p:cNvSpPr txBox="1"/>
          <p:nvPr/>
        </p:nvSpPr>
        <p:spPr>
          <a:xfrm>
            <a:off x="3136359" y="5699760"/>
            <a:ext cx="815882"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ACER</a:t>
            </a:r>
            <a:endParaRPr b="1" sz="700">
              <a:solidFill>
                <a:srgbClr val="7F7F7F"/>
              </a:solidFill>
              <a:latin typeface="Arial"/>
              <a:ea typeface="Arial"/>
              <a:cs typeface="Arial"/>
              <a:sym typeface="Arial"/>
            </a:endParaRPr>
          </a:p>
        </p:txBody>
      </p:sp>
      <p:sp>
        <p:nvSpPr>
          <p:cNvPr id="302" name="Google Shape;302;p17"/>
          <p:cNvSpPr txBox="1"/>
          <p:nvPr/>
        </p:nvSpPr>
        <p:spPr>
          <a:xfrm>
            <a:off x="4794979" y="24811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3" name="Google Shape;303;p17"/>
          <p:cNvSpPr txBox="1"/>
          <p:nvPr/>
        </p:nvSpPr>
        <p:spPr>
          <a:xfrm>
            <a:off x="4794979" y="39238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4" name="Google Shape;304;p17"/>
          <p:cNvSpPr txBox="1"/>
          <p:nvPr/>
        </p:nvSpPr>
        <p:spPr>
          <a:xfrm>
            <a:off x="4800059" y="44115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5" name="Google Shape;305;p17"/>
          <p:cNvSpPr txBox="1"/>
          <p:nvPr/>
        </p:nvSpPr>
        <p:spPr>
          <a:xfrm>
            <a:off x="4789899" y="48077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6" name="Google Shape;306;p17"/>
          <p:cNvSpPr txBox="1"/>
          <p:nvPr/>
        </p:nvSpPr>
        <p:spPr>
          <a:xfrm>
            <a:off x="4769579" y="522942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7" name="Google Shape;307;p17"/>
          <p:cNvSpPr txBox="1"/>
          <p:nvPr/>
        </p:nvSpPr>
        <p:spPr>
          <a:xfrm>
            <a:off x="4800059" y="56459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8" name="Google Shape;308;p17"/>
          <p:cNvSpPr txBox="1"/>
          <p:nvPr/>
        </p:nvSpPr>
        <p:spPr>
          <a:xfrm>
            <a:off x="4774659" y="34412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09" name="Google Shape;309;p17"/>
          <p:cNvSpPr txBox="1"/>
          <p:nvPr/>
        </p:nvSpPr>
        <p:spPr>
          <a:xfrm>
            <a:off x="4800059" y="29383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10" name="Google Shape;310;p17"/>
          <p:cNvSpPr txBox="1"/>
          <p:nvPr/>
        </p:nvSpPr>
        <p:spPr>
          <a:xfrm>
            <a:off x="4003040" y="1983740"/>
            <a:ext cx="69088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Proposition Commission Européenne</a:t>
            </a:r>
            <a:endParaRPr b="1" sz="700">
              <a:solidFill>
                <a:srgbClr val="7F7F7F"/>
              </a:solidFill>
              <a:latin typeface="Arial"/>
              <a:ea typeface="Arial"/>
              <a:cs typeface="Arial"/>
              <a:sym typeface="Arial"/>
            </a:endParaRPr>
          </a:p>
        </p:txBody>
      </p:sp>
      <p:sp>
        <p:nvSpPr>
          <p:cNvPr id="311" name="Google Shape;311;p17"/>
          <p:cNvSpPr txBox="1"/>
          <p:nvPr/>
        </p:nvSpPr>
        <p:spPr>
          <a:xfrm>
            <a:off x="4775200" y="2009140"/>
            <a:ext cx="6502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Négociations Interinstitutionnelles EU</a:t>
            </a:r>
            <a:endParaRPr b="1" sz="700">
              <a:solidFill>
                <a:srgbClr val="7F7F7F"/>
              </a:solidFill>
              <a:latin typeface="Arial"/>
              <a:ea typeface="Arial"/>
              <a:cs typeface="Arial"/>
              <a:sym typeface="Arial"/>
            </a:endParaRPr>
          </a:p>
        </p:txBody>
      </p:sp>
      <p:sp>
        <p:nvSpPr>
          <p:cNvPr id="312" name="Google Shape;312;p17"/>
          <p:cNvSpPr txBox="1"/>
          <p:nvPr/>
        </p:nvSpPr>
        <p:spPr>
          <a:xfrm>
            <a:off x="6798110" y="2002452"/>
            <a:ext cx="690880" cy="28380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Publication Journal Officiel</a:t>
            </a:r>
            <a:endParaRPr b="1" sz="700">
              <a:solidFill>
                <a:srgbClr val="7F7F7F"/>
              </a:solidFill>
              <a:latin typeface="Arial"/>
              <a:ea typeface="Arial"/>
              <a:cs typeface="Arial"/>
              <a:sym typeface="Arial"/>
            </a:endParaRPr>
          </a:p>
        </p:txBody>
      </p:sp>
      <p:sp>
        <p:nvSpPr>
          <p:cNvPr id="313" name="Google Shape;313;p17"/>
          <p:cNvSpPr txBox="1"/>
          <p:nvPr/>
        </p:nvSpPr>
        <p:spPr>
          <a:xfrm>
            <a:off x="6177280" y="2034540"/>
            <a:ext cx="52832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du Conseil</a:t>
            </a:r>
            <a:endParaRPr b="1" sz="700">
              <a:solidFill>
                <a:srgbClr val="7F7F7F"/>
              </a:solidFill>
              <a:latin typeface="Arial"/>
              <a:ea typeface="Arial"/>
              <a:cs typeface="Arial"/>
              <a:sym typeface="Arial"/>
            </a:endParaRPr>
          </a:p>
        </p:txBody>
      </p:sp>
      <p:sp>
        <p:nvSpPr>
          <p:cNvPr id="314" name="Google Shape;314;p17"/>
          <p:cNvSpPr txBox="1"/>
          <p:nvPr/>
        </p:nvSpPr>
        <p:spPr>
          <a:xfrm>
            <a:off x="5506720" y="1998980"/>
            <a:ext cx="5994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Parlement Européen</a:t>
            </a:r>
            <a:endParaRPr b="1" sz="700">
              <a:solidFill>
                <a:srgbClr val="7F7F7F"/>
              </a:solidFill>
              <a:latin typeface="Arial"/>
              <a:ea typeface="Arial"/>
              <a:cs typeface="Arial"/>
              <a:sym typeface="Arial"/>
            </a:endParaRPr>
          </a:p>
        </p:txBody>
      </p:sp>
      <p:sp>
        <p:nvSpPr>
          <p:cNvPr id="315" name="Google Shape;315;p17"/>
          <p:cNvSpPr txBox="1"/>
          <p:nvPr/>
        </p:nvSpPr>
        <p:spPr>
          <a:xfrm>
            <a:off x="3947160" y="1836421"/>
            <a:ext cx="3307080" cy="11541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Package de Energie propre pour tous les européens : Processus législatif </a:t>
            </a:r>
            <a:endParaRPr b="1" sz="700">
              <a:solidFill>
                <a:srgbClr val="7F7F7F"/>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18"/>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21" name="Google Shape;321;p1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22" name="Google Shape;322;p18"/>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23" name="Google Shape;323;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324" name="Google Shape;324;p18"/>
          <p:cNvSpPr/>
          <p:nvPr/>
        </p:nvSpPr>
        <p:spPr>
          <a:xfrm>
            <a:off x="268224" y="1445563"/>
            <a:ext cx="8774410" cy="40626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Solar Engineering of Thermal Processes </a:t>
            </a:r>
            <a:r>
              <a:rPr lang="en-US" sz="2000">
                <a:solidFill>
                  <a:srgbClr val="000000"/>
                </a:solidFill>
                <a:latin typeface="Calibri"/>
                <a:ea typeface="Calibri"/>
                <a:cs typeface="Calibri"/>
                <a:sym typeface="Calibri"/>
              </a:rPr>
              <a:t>(4th ed.)</a:t>
            </a:r>
            <a:r>
              <a:rPr lang="en-US" sz="2000">
                <a:solidFill>
                  <a:schemeClr val="dk1"/>
                </a:solidFill>
                <a:latin typeface="Calibri"/>
                <a:ea typeface="Calibri"/>
                <a:cs typeface="Calibri"/>
                <a:sym typeface="Calibri"/>
              </a:rPr>
              <a:t>, John A. Duffie, William A. Beckman, 944 p., ISBN : 978-0-470-87366-3, Wiley, 2013. </a:t>
            </a:r>
            <a:r>
              <a:rPr lang="en-US" sz="1100">
                <a:solidFill>
                  <a:schemeClr val="dk1"/>
                </a:solidFill>
                <a:latin typeface="Calibri"/>
                <a:ea typeface="Calibri"/>
                <a:cs typeface="Calibri"/>
                <a:sym typeface="Calibri"/>
              </a:rPr>
              <a:t>https://www.wiley.com/en-us/Solar+Engineering+of+Thermal+Processes%2C+4th+Edition-p-9780470873663 </a:t>
            </a:r>
            <a:endParaRPr sz="11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Solar Cooling Handbook, </a:t>
            </a:r>
            <a:r>
              <a:rPr lang="en-US" sz="2000">
                <a:solidFill>
                  <a:schemeClr val="dk1"/>
                </a:solidFill>
                <a:latin typeface="Calibri"/>
                <a:ea typeface="Calibri"/>
                <a:cs typeface="Calibri"/>
                <a:sym typeface="Calibri"/>
              </a:rPr>
              <a:t>A Guide to Solar Assisted Cooling and Dehumidification Processes, Hans-Martin Henning, Mario Motta, Daniel Mugnier (rédacteurs), 368 p., ISBN 978-3990434383, Ambra Verlag, 2013.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rgbClr val="000000"/>
                </a:solidFill>
                <a:latin typeface="Calibri"/>
                <a:ea typeface="Calibri"/>
                <a:cs typeface="Calibri"/>
                <a:sym typeface="Calibri"/>
              </a:rPr>
              <a:t>ASHRAE GreenGuide </a:t>
            </a:r>
            <a:r>
              <a:rPr lang="en-US" sz="1800">
                <a:solidFill>
                  <a:srgbClr val="000000"/>
                </a:solidFill>
                <a:latin typeface="Calibri"/>
                <a:ea typeface="Calibri"/>
                <a:cs typeface="Calibri"/>
                <a:sym typeface="Calibri"/>
              </a:rPr>
              <a:t>(5e éd.), Design, Construction and Operation of Sustainable Buildings, T. Lawrence, A.K. Darwich, J.K. Means, D. Macauley (rédacteurs), 504 p., Atlanta : ASHRAE, 2018. </a:t>
            </a:r>
            <a:r>
              <a:rPr lang="en-US" sz="1050">
                <a:solidFill>
                  <a:srgbClr val="000000"/>
                </a:solidFill>
                <a:latin typeface="Calibri"/>
                <a:ea typeface="Calibri"/>
                <a:cs typeface="Calibri"/>
                <a:sym typeface="Calibri"/>
              </a:rPr>
              <a:t>https://www.ashrae.org/technical-resources/bookstore/ashrae-greenguide-the-design-construction-and-operation-of-sustainable-buildings</a:t>
            </a:r>
            <a:endParaRPr sz="1050">
              <a:solidFill>
                <a:srgbClr val="000000"/>
              </a:solidFill>
              <a:latin typeface="Calibri"/>
              <a:ea typeface="Calibri"/>
              <a:cs typeface="Calibri"/>
              <a:sym typeface="Calibri"/>
            </a:endParaRPr>
          </a:p>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a:p>
            <a:pPr indent="0" lvl="0" marL="0" marR="0" rtl="0" algn="l">
              <a:spcBef>
                <a:spcPts val="0"/>
              </a:spcBef>
              <a:spcAft>
                <a:spcPts val="0"/>
              </a:spcAft>
              <a:buNone/>
            </a:pPr>
            <a:r>
              <a:rPr b="1" lang="en-US" sz="1800">
                <a:solidFill>
                  <a:srgbClr val="000000"/>
                </a:solidFill>
                <a:latin typeface="Calibri"/>
                <a:ea typeface="Calibri"/>
                <a:cs typeface="Calibri"/>
                <a:sym typeface="Calibri"/>
              </a:rPr>
              <a:t>Handbook of Energy Efficiency in Buildings </a:t>
            </a:r>
            <a:r>
              <a:rPr lang="en-US" sz="1800">
                <a:solidFill>
                  <a:srgbClr val="000000"/>
                </a:solidFill>
                <a:latin typeface="Calibri"/>
                <a:ea typeface="Calibri"/>
                <a:cs typeface="Calibri"/>
                <a:sym typeface="Calibri"/>
              </a:rPr>
              <a:t>(1st ed.), Umberto Desideri et Francesco Asdrubali (Editors), 836 p., ISBN 978-0128128176, Butterworth-Heinemann, 2018. </a:t>
            </a:r>
            <a:r>
              <a:rPr lang="en-US" sz="1050">
                <a:solidFill>
                  <a:srgbClr val="000000"/>
                </a:solidFill>
                <a:latin typeface="Calibri"/>
                <a:ea typeface="Calibri"/>
                <a:cs typeface="Calibri"/>
                <a:sym typeface="Calibri"/>
              </a:rPr>
              <a:t>https://www.elsevier.com/books/handbook-of-energy-efficiency-in-buildings/desideri/978-0-12-812817-6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1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30" name="Google Shape;330;p19"/>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331" name="Google Shape;331;p1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pic>
        <p:nvPicPr>
          <p:cNvPr id="82" name="Google Shape;82;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3" name="Google Shape;83;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b="1" sz="2000">
              <a:solidFill>
                <a:srgbClr val="00B050"/>
              </a:solidFill>
            </a:endParaRPr>
          </a:p>
        </p:txBody>
      </p:sp>
      <p:sp>
        <p:nvSpPr>
          <p:cNvPr id="84" name="Google Shape;84;p2"/>
          <p:cNvSpPr txBox="1"/>
          <p:nvPr>
            <p:ph idx="12" type="sldNum"/>
          </p:nvPr>
        </p:nvSpPr>
        <p:spPr>
          <a:xfrm>
            <a:off x="7022525" y="6506221"/>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85" name="Google Shape;85;p2"/>
          <p:cNvGraphicFramePr/>
          <p:nvPr/>
        </p:nvGraphicFramePr>
        <p:xfrm>
          <a:off x="478606" y="1354346"/>
          <a:ext cx="3000000" cy="3000000"/>
        </p:xfrm>
        <a:graphic>
          <a:graphicData uri="http://schemas.openxmlformats.org/drawingml/2006/table">
            <a:tbl>
              <a:tblPr bandRow="1" firstRow="1">
                <a:noFill/>
                <a:tableStyleId>{FDCE186A-48ED-4F42-AA4C-0F15789930C0}</a:tableStyleId>
              </a:tblPr>
              <a:tblGrid>
                <a:gridCol w="4052275"/>
                <a:gridCol w="4075725"/>
              </a:tblGrid>
              <a:tr h="555125">
                <a:tc gridSpan="2">
                  <a:txBody>
                    <a:bodyPr/>
                    <a:lstStyle/>
                    <a:p>
                      <a:pPr indent="0" lvl="0" marL="0" marR="0" rtl="0" algn="ctr">
                        <a:lnSpc>
                          <a:spcPct val="100000"/>
                        </a:lnSpc>
                        <a:spcBef>
                          <a:spcPts val="0"/>
                        </a:spcBef>
                        <a:spcAft>
                          <a:spcPts val="0"/>
                        </a:spcAft>
                        <a:buNone/>
                      </a:pPr>
                      <a:r>
                        <a:rPr lang="en-US" sz="2400" u="none" cap="none" strike="noStrike"/>
                        <a:t>B.3.7 - PART DES ÉNERGIES RENOUVELABLES SUR PLACE DANS LA CONSOMMATION TOTALE D'ÉNERGIE PRIMAIRE POUR Les OPERATIONS IMMOBILIERES</a:t>
                      </a:r>
                      <a:endParaRPr sz="2800" u="none" cap="none" strike="noStrike">
                        <a:latin typeface="Calibri"/>
                        <a:ea typeface="Calibri"/>
                        <a:cs typeface="Calibri"/>
                        <a:sym typeface="Calibri"/>
                      </a:endParaRPr>
                    </a:p>
                  </a:txBody>
                  <a:tcPr marT="0" marB="0" marR="68575" marL="68575"/>
                </a:tc>
                <a:tc hMerge="1"/>
              </a:tr>
              <a:tr h="370850">
                <a:tc>
                  <a:txBody>
                    <a:bodyPr/>
                    <a:lstStyle/>
                    <a:p>
                      <a:pPr indent="0" lvl="0" marL="0" marR="0" rtl="0" algn="ctr">
                        <a:lnSpc>
                          <a:spcPct val="115000"/>
                        </a:lnSpc>
                        <a:spcBef>
                          <a:spcPts val="0"/>
                        </a:spcBef>
                        <a:spcAft>
                          <a:spcPts val="0"/>
                        </a:spcAft>
                        <a:buNone/>
                      </a:pPr>
                      <a:r>
                        <a:rPr lang="en-US" sz="2000"/>
                        <a:t>THEME</a:t>
                      </a:r>
                      <a:endParaRPr sz="2000" u="none" cap="none" strike="noStrike">
                        <a:latin typeface="Calibri"/>
                        <a:ea typeface="Calibri"/>
                        <a:cs typeface="Calibri"/>
                        <a:sym typeface="Calibri"/>
                      </a:endParaRPr>
                    </a:p>
                  </a:txBody>
                  <a:tcPr marT="0" marB="0" marR="68575" marL="68575"/>
                </a:tc>
                <a:tc>
                  <a:txBody>
                    <a:bodyPr/>
                    <a:lstStyle/>
                    <a:p>
                      <a:pPr indent="0" lvl="0" marL="0" marR="0" rtl="0" algn="ctr">
                        <a:lnSpc>
                          <a:spcPct val="115000"/>
                        </a:lnSpc>
                        <a:spcBef>
                          <a:spcPts val="0"/>
                        </a:spcBef>
                        <a:spcAft>
                          <a:spcPts val="0"/>
                        </a:spcAft>
                        <a:buNone/>
                      </a:pPr>
                      <a:r>
                        <a:rPr lang="en-US" sz="2000" u="none" cap="none" strike="noStrike"/>
                        <a:t>CATÉGORIE</a:t>
                      </a:r>
                      <a:endParaRPr sz="2000" u="none" cap="none" strike="noStrike">
                        <a:latin typeface="Calibri"/>
                        <a:ea typeface="Calibri"/>
                        <a:cs typeface="Calibri"/>
                        <a:sym typeface="Calibri"/>
                      </a:endParaRPr>
                    </a:p>
                  </a:txBody>
                  <a:tcPr marT="0" marB="0" marR="68575" marL="68575"/>
                </a:tc>
              </a:tr>
              <a:tr h="370850">
                <a:tc>
                  <a:txBody>
                    <a:bodyPr/>
                    <a:lstStyle/>
                    <a:p>
                      <a:pPr indent="0" lvl="0" marL="0" marR="0" rtl="0" algn="ctr">
                        <a:lnSpc>
                          <a:spcPct val="115000"/>
                        </a:lnSpc>
                        <a:spcBef>
                          <a:spcPts val="0"/>
                        </a:spcBef>
                        <a:spcAft>
                          <a:spcPts val="0"/>
                        </a:spcAft>
                        <a:buNone/>
                      </a:pPr>
                      <a:r>
                        <a:rPr lang="en-US" sz="2000" u="none" cap="none" strike="noStrike"/>
                        <a:t>B. Énergie</a:t>
                      </a:r>
                      <a:endParaRPr i="1" sz="2000" u="none" cap="none" strike="noStrike">
                        <a:latin typeface="Calibri"/>
                        <a:ea typeface="Calibri"/>
                        <a:cs typeface="Calibri"/>
                        <a:sym typeface="Calibri"/>
                      </a:endParaRPr>
                    </a:p>
                  </a:txBody>
                  <a:tcPr marT="0" marB="0" marR="68575" marL="68575"/>
                </a:tc>
                <a:tc>
                  <a:txBody>
                    <a:bodyPr/>
                    <a:lstStyle/>
                    <a:p>
                      <a:pPr indent="0" lvl="0" marL="0" marR="0" rtl="0" algn="ctr">
                        <a:lnSpc>
                          <a:spcPct val="100000"/>
                        </a:lnSpc>
                        <a:spcBef>
                          <a:spcPts val="0"/>
                        </a:spcBef>
                        <a:spcAft>
                          <a:spcPts val="0"/>
                        </a:spcAft>
                        <a:buClr>
                          <a:schemeClr val="dk1"/>
                        </a:buClr>
                        <a:buSzPts val="2000"/>
                        <a:buFont typeface="Calibri"/>
                        <a:buNone/>
                      </a:pPr>
                      <a:r>
                        <a:rPr lang="en-US" sz="2000" u="none" cap="none" strike="noStrike"/>
                        <a:t>B.3 Énergies renouvelables</a:t>
                      </a:r>
                      <a:endParaRPr i="1" sz="2000" u="none" cap="none" strike="noStrike">
                        <a:solidFill>
                          <a:schemeClr val="dk1"/>
                        </a:solidFill>
                        <a:latin typeface="Calibri"/>
                        <a:ea typeface="Calibri"/>
                        <a:cs typeface="Calibri"/>
                        <a:sym typeface="Calibri"/>
                      </a:endParaRPr>
                    </a:p>
                  </a:txBody>
                  <a:tcPr marT="0" marB="0" marR="68575" marL="68575"/>
                </a:tc>
              </a:tr>
            </a:tbl>
          </a:graphicData>
        </a:graphic>
      </p:graphicFrame>
      <p:grpSp>
        <p:nvGrpSpPr>
          <p:cNvPr id="86" name="Google Shape;86;p2"/>
          <p:cNvGrpSpPr/>
          <p:nvPr/>
        </p:nvGrpSpPr>
        <p:grpSpPr>
          <a:xfrm>
            <a:off x="4701504" y="3294185"/>
            <a:ext cx="4442496" cy="2457682"/>
            <a:chOff x="4642889" y="3582947"/>
            <a:chExt cx="4442496" cy="2508889"/>
          </a:xfrm>
        </p:grpSpPr>
        <p:sp>
          <p:nvSpPr>
            <p:cNvPr id="87" name="Google Shape;87;p2"/>
            <p:cNvSpPr txBox="1"/>
            <p:nvPr/>
          </p:nvSpPr>
          <p:spPr>
            <a:xfrm>
              <a:off x="6450722" y="3582947"/>
              <a:ext cx="2377157" cy="120032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1800">
                  <a:solidFill>
                    <a:srgbClr val="000066"/>
                  </a:solidFill>
                  <a:latin typeface="Calibri"/>
                  <a:ea typeface="Calibri"/>
                  <a:cs typeface="Calibri"/>
                  <a:sym typeface="Calibri"/>
                </a:rPr>
                <a:t>RED : directive sur les énergies renouvelables 2009/28</a:t>
              </a:r>
              <a:endParaRPr/>
            </a:p>
            <a:p>
              <a:pPr indent="0" lvl="0" marL="0" marR="0" rtl="0" algn="r">
                <a:spcBef>
                  <a:spcPts val="0"/>
                </a:spcBef>
                <a:spcAft>
                  <a:spcPts val="0"/>
                </a:spcAft>
                <a:buNone/>
              </a:pPr>
              <a:r>
                <a:t/>
              </a:r>
              <a:endParaRPr b="1" sz="1800">
                <a:solidFill>
                  <a:srgbClr val="000066"/>
                </a:solidFill>
                <a:latin typeface="Calibri"/>
                <a:ea typeface="Calibri"/>
                <a:cs typeface="Calibri"/>
                <a:sym typeface="Calibri"/>
              </a:endParaRPr>
            </a:p>
          </p:txBody>
        </p:sp>
        <p:pic>
          <p:nvPicPr>
            <p:cNvPr id="88" name="Google Shape;88;p2"/>
            <p:cNvPicPr preferRelativeResize="0"/>
            <p:nvPr/>
          </p:nvPicPr>
          <p:blipFill rotWithShape="1">
            <a:blip r:embed="rId5">
              <a:alphaModFix/>
            </a:blip>
            <a:srcRect b="0" l="0" r="0" t="0"/>
            <a:stretch/>
          </p:blipFill>
          <p:spPr>
            <a:xfrm>
              <a:off x="5199681" y="3908976"/>
              <a:ext cx="411480" cy="27432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89" name="Google Shape;89;p2"/>
            <p:cNvPicPr preferRelativeResize="0"/>
            <p:nvPr/>
          </p:nvPicPr>
          <p:blipFill rotWithShape="1">
            <a:blip r:embed="rId6">
              <a:alphaModFix/>
            </a:blip>
            <a:srcRect b="0" l="0" r="0" t="0"/>
            <a:stretch/>
          </p:blipFill>
          <p:spPr>
            <a:xfrm>
              <a:off x="7003679" y="4395540"/>
              <a:ext cx="331427" cy="350058"/>
            </a:xfrm>
            <a:prstGeom prst="rect">
              <a:avLst/>
            </a:prstGeom>
            <a:noFill/>
            <a:ln>
              <a:noFill/>
            </a:ln>
          </p:spPr>
        </p:pic>
        <p:pic>
          <p:nvPicPr>
            <p:cNvPr id="90" name="Google Shape;90;p2"/>
            <p:cNvPicPr preferRelativeResize="0"/>
            <p:nvPr/>
          </p:nvPicPr>
          <p:blipFill rotWithShape="1">
            <a:blip r:embed="rId7">
              <a:alphaModFix/>
            </a:blip>
            <a:srcRect b="0" l="0" r="0" t="0"/>
            <a:stretch/>
          </p:blipFill>
          <p:spPr>
            <a:xfrm>
              <a:off x="7873804" y="4477943"/>
              <a:ext cx="780257" cy="374650"/>
            </a:xfrm>
            <a:prstGeom prst="rect">
              <a:avLst/>
            </a:prstGeom>
            <a:noFill/>
            <a:ln>
              <a:noFill/>
            </a:ln>
          </p:spPr>
        </p:pic>
        <p:pic>
          <p:nvPicPr>
            <p:cNvPr id="91" name="Google Shape;91;p2"/>
            <p:cNvPicPr preferRelativeResize="0"/>
            <p:nvPr/>
          </p:nvPicPr>
          <p:blipFill rotWithShape="1">
            <a:blip r:embed="rId8">
              <a:alphaModFix/>
            </a:blip>
            <a:srcRect b="0" l="0" r="0" t="0"/>
            <a:stretch/>
          </p:blipFill>
          <p:spPr>
            <a:xfrm>
              <a:off x="5685638" y="4009547"/>
              <a:ext cx="917031" cy="912887"/>
            </a:xfrm>
            <a:prstGeom prst="rect">
              <a:avLst/>
            </a:prstGeom>
            <a:noFill/>
            <a:ln>
              <a:noFill/>
            </a:ln>
          </p:spPr>
        </p:pic>
        <p:sp>
          <p:nvSpPr>
            <p:cNvPr id="92" name="Google Shape;92;p2"/>
            <p:cNvSpPr/>
            <p:nvPr/>
          </p:nvSpPr>
          <p:spPr>
            <a:xfrm>
              <a:off x="4642889" y="4972522"/>
              <a:ext cx="4442496" cy="55399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400">
                  <a:solidFill>
                    <a:srgbClr val="FCFCFF"/>
                  </a:solidFill>
                  <a:latin typeface="Calibri"/>
                  <a:ea typeface="Calibri"/>
                  <a:cs typeface="Calibri"/>
                  <a:sym typeface="Calibri"/>
                </a:rPr>
                <a:t>Nouveau paquet de 8 propositions législatives différentes</a:t>
              </a:r>
              <a:endParaRPr b="1" i="0" sz="1400" u="none" cap="none" strike="noStrike">
                <a:solidFill>
                  <a:srgbClr val="FCFCFF"/>
                </a:solidFill>
                <a:latin typeface="Calibri"/>
                <a:ea typeface="Calibri"/>
                <a:cs typeface="Calibri"/>
                <a:sym typeface="Calibri"/>
              </a:endParaRPr>
            </a:p>
            <a:p>
              <a:pPr indent="0" lvl="0" marL="0" marR="0" rtl="0" algn="ctr">
                <a:spcBef>
                  <a:spcPts val="0"/>
                </a:spcBef>
                <a:spcAft>
                  <a:spcPts val="0"/>
                </a:spcAft>
                <a:buNone/>
              </a:pPr>
              <a:r>
                <a:rPr b="1" i="0" lang="en-US" sz="1600" u="none" cap="none" strike="noStrike">
                  <a:solidFill>
                    <a:srgbClr val="006600"/>
                  </a:solidFill>
                  <a:latin typeface="Arimo"/>
                  <a:ea typeface="Arimo"/>
                  <a:cs typeface="Arimo"/>
                  <a:sym typeface="Arimo"/>
                </a:rPr>
                <a:t>«</a:t>
              </a:r>
              <a:r>
                <a:rPr b="1" i="1" lang="en-US" sz="1600">
                  <a:solidFill>
                    <a:srgbClr val="006600"/>
                  </a:solidFill>
                  <a:latin typeface="Arimo"/>
                  <a:ea typeface="Arimo"/>
                  <a:cs typeface="Arimo"/>
                  <a:sym typeface="Arimo"/>
                </a:rPr>
                <a:t>Paquet Énergie propre pour tous les Européens</a:t>
              </a:r>
              <a:r>
                <a:rPr b="1" i="0" lang="en-US" sz="1600" u="none" cap="none" strike="noStrike">
                  <a:solidFill>
                    <a:srgbClr val="006600"/>
                  </a:solidFill>
                  <a:latin typeface="Arimo"/>
                  <a:ea typeface="Arimo"/>
                  <a:cs typeface="Arimo"/>
                  <a:sym typeface="Arimo"/>
                </a:rPr>
                <a:t>»</a:t>
              </a:r>
              <a:endParaRPr b="1" i="0" sz="1600" u="none" cap="none" strike="noStrike">
                <a:solidFill>
                  <a:srgbClr val="006600"/>
                </a:solidFill>
                <a:latin typeface="Calibri"/>
                <a:ea typeface="Calibri"/>
                <a:cs typeface="Calibri"/>
                <a:sym typeface="Calibri"/>
              </a:endParaRPr>
            </a:p>
          </p:txBody>
        </p:sp>
        <p:sp>
          <p:nvSpPr>
            <p:cNvPr id="93" name="Google Shape;93;p2"/>
            <p:cNvSpPr/>
            <p:nvPr/>
          </p:nvSpPr>
          <p:spPr>
            <a:xfrm>
              <a:off x="4893212" y="5876392"/>
              <a:ext cx="4192173"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800" u="sng">
                  <a:solidFill>
                    <a:srgbClr val="006600"/>
                  </a:solidFill>
                  <a:latin typeface="Arial Narrow"/>
                  <a:ea typeface="Arial Narrow"/>
                  <a:cs typeface="Arial Narrow"/>
                  <a:sym typeface="Arial Narrow"/>
                  <a:hlinkClick r:id="rId9">
                    <a:extLst>
                      <a:ext uri="{A12FA001-AC4F-418D-AE19-62706E023703}">
                        <ahyp:hlinkClr val="tx"/>
                      </a:ext>
                    </a:extLst>
                  </a:hlinkClick>
                </a:rPr>
                <a:t>https://ec.europa.eu/energy/en/topics/energy-strategy-and-energy-union/clean-energy-all-europeans</a:t>
              </a:r>
              <a:r>
                <a:rPr b="1" lang="en-US" sz="800">
                  <a:solidFill>
                    <a:srgbClr val="006600"/>
                  </a:solidFill>
                  <a:latin typeface="Arial Narrow"/>
                  <a:ea typeface="Arial Narrow"/>
                  <a:cs typeface="Arial Narrow"/>
                  <a:sym typeface="Arial Narrow"/>
                </a:rPr>
                <a:t> </a:t>
              </a:r>
              <a:endParaRPr/>
            </a:p>
          </p:txBody>
        </p:sp>
      </p:grpSp>
      <p:pic>
        <p:nvPicPr>
          <p:cNvPr id="94" name="Google Shape;94;p2"/>
          <p:cNvPicPr preferRelativeResize="0"/>
          <p:nvPr/>
        </p:nvPicPr>
        <p:blipFill rotWithShape="1">
          <a:blip r:embed="rId10">
            <a:alphaModFix/>
          </a:blip>
          <a:srcRect b="0" l="0" r="0" t="0"/>
          <a:stretch/>
        </p:blipFill>
        <p:spPr>
          <a:xfrm>
            <a:off x="0" y="4008895"/>
            <a:ext cx="4133850" cy="1670050"/>
          </a:xfrm>
          <a:prstGeom prst="rect">
            <a:avLst/>
          </a:prstGeom>
          <a:noFill/>
          <a:ln>
            <a:noFill/>
          </a:ln>
        </p:spPr>
      </p:pic>
      <p:pic>
        <p:nvPicPr>
          <p:cNvPr id="95" name="Google Shape;95;p2"/>
          <p:cNvPicPr preferRelativeResize="0"/>
          <p:nvPr/>
        </p:nvPicPr>
        <p:blipFill rotWithShape="1">
          <a:blip r:embed="rId11">
            <a:alphaModFix/>
          </a:blip>
          <a:srcRect b="8966" l="63469" r="1502" t="12737"/>
          <a:stretch/>
        </p:blipFill>
        <p:spPr>
          <a:xfrm>
            <a:off x="2125572" y="4879318"/>
            <a:ext cx="791090" cy="738983"/>
          </a:xfrm>
          <a:prstGeom prst="rect">
            <a:avLst/>
          </a:prstGeom>
          <a:noFill/>
          <a:ln>
            <a:noFill/>
          </a:ln>
        </p:spPr>
      </p:pic>
      <p:sp>
        <p:nvSpPr>
          <p:cNvPr id="96" name="Google Shape;96;p2"/>
          <p:cNvSpPr/>
          <p:nvPr/>
        </p:nvSpPr>
        <p:spPr>
          <a:xfrm>
            <a:off x="2910570" y="3991037"/>
            <a:ext cx="1625246" cy="1704856"/>
          </a:xfrm>
          <a:prstGeom prst="roundRect">
            <a:avLst>
              <a:gd fmla="val 16667" name="adj"/>
            </a:avLst>
          </a:prstGeom>
          <a:no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97" name="Google Shape;97;p2"/>
          <p:cNvPicPr preferRelativeResize="0"/>
          <p:nvPr/>
        </p:nvPicPr>
        <p:blipFill rotWithShape="1">
          <a:blip r:embed="rId12">
            <a:alphaModFix/>
          </a:blip>
          <a:srcRect b="8966" l="63469" r="1502" t="12737"/>
          <a:stretch/>
        </p:blipFill>
        <p:spPr>
          <a:xfrm>
            <a:off x="2195889" y="5040616"/>
            <a:ext cx="868477" cy="811273"/>
          </a:xfrm>
          <a:prstGeom prst="rect">
            <a:avLst/>
          </a:prstGeom>
          <a:noFill/>
          <a:ln>
            <a:noFill/>
          </a:ln>
        </p:spPr>
      </p:pic>
      <p:sp>
        <p:nvSpPr>
          <p:cNvPr id="98" name="Google Shape;98;p2"/>
          <p:cNvSpPr txBox="1"/>
          <p:nvPr/>
        </p:nvSpPr>
        <p:spPr>
          <a:xfrm>
            <a:off x="306526" y="5354514"/>
            <a:ext cx="1369874" cy="35105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br>
              <a:rPr lang="en-US" sz="800">
                <a:solidFill>
                  <a:schemeClr val="dk1"/>
                </a:solidFill>
                <a:latin typeface="Calibri"/>
                <a:ea typeface="Calibri"/>
                <a:cs typeface="Calibri"/>
                <a:sym typeface="Calibri"/>
              </a:rPr>
            </a:br>
            <a:r>
              <a:rPr b="1" lang="en-US" sz="1400">
                <a:solidFill>
                  <a:schemeClr val="dk1"/>
                </a:solidFill>
                <a:latin typeface="Calibri"/>
                <a:ea typeface="Calibri"/>
                <a:cs typeface="Calibri"/>
                <a:sym typeface="Calibri"/>
              </a:rPr>
              <a:t>réseau principal</a:t>
            </a:r>
            <a:endParaRPr b="1" sz="1400">
              <a:solidFill>
                <a:srgbClr val="7F7F7F"/>
              </a:solidFill>
              <a:latin typeface="Arial"/>
              <a:ea typeface="Arial"/>
              <a:cs typeface="Arial"/>
              <a:sym typeface="Arial"/>
            </a:endParaRPr>
          </a:p>
        </p:txBody>
      </p:sp>
      <p:sp>
        <p:nvSpPr>
          <p:cNvPr id="99" name="Google Shape;99;p2"/>
          <p:cNvSpPr txBox="1"/>
          <p:nvPr/>
        </p:nvSpPr>
        <p:spPr>
          <a:xfrm>
            <a:off x="2986031" y="5334528"/>
            <a:ext cx="1488863"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a:solidFill>
                  <a:schemeClr val="dk1"/>
                </a:solidFill>
                <a:latin typeface="Calibri"/>
                <a:ea typeface="Calibri"/>
                <a:cs typeface="Calibri"/>
                <a:sym typeface="Calibri"/>
              </a:rPr>
              <a:t>Energies renouvelables</a:t>
            </a:r>
            <a:endParaRPr b="1" sz="1200">
              <a:solidFill>
                <a:srgbClr val="7F7F7F"/>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20"/>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37" name="Google Shape;337;p20"/>
          <p:cNvSpPr txBox="1"/>
          <p:nvPr>
            <p:ph idx="1" type="body"/>
          </p:nvPr>
        </p:nvSpPr>
        <p:spPr>
          <a:xfrm>
            <a:off x="314960" y="905222"/>
            <a:ext cx="8686800"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20 maisons individuelles, une salle de sport et une école primaire. Tous les bâtiments sont raccordés au réseau électrique principal et tous, à l'exception de l'école, au réseau central de gaz naturel. L'école dispose d'une chaudière à biomasse centrale pour le chauffage des locaux. La salle de sport et certaines des maisons ont des capteurs solaires pour DHW, tandis que la salle de sport a des panneaux PV intégrés sur son enveloppe pour couvrir partiellement les demandes de refroidissement et d'éclairage. </a:t>
            </a:r>
            <a:endParaRPr b="0" i="0" sz="20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a:t>
            </a:r>
            <a:r>
              <a:rPr b="0" i="1" lang="en-US" sz="2000" u="none" cap="none" strike="noStrike">
                <a:solidFill>
                  <a:schemeClr val="dk1"/>
                </a:solidFill>
                <a:latin typeface="Calibri"/>
                <a:ea typeface="Calibri"/>
                <a:cs typeface="Calibri"/>
                <a:sym typeface="Calibri"/>
              </a:rPr>
              <a:t>: </a:t>
            </a:r>
            <a:r>
              <a:rPr b="0" i="0" lang="en-US" sz="2000" u="none" cap="none" strike="noStrike">
                <a:solidFill>
                  <a:schemeClr val="dk1"/>
                </a:solidFill>
                <a:latin typeface="Calibri"/>
                <a:ea typeface="Calibri"/>
                <a:cs typeface="Calibri"/>
                <a:sym typeface="Calibri"/>
              </a:rPr>
              <a:t>La </a:t>
            </a:r>
            <a:r>
              <a:rPr b="1" i="0" lang="en-US" sz="2000" u="none" cap="none" strike="noStrike">
                <a:solidFill>
                  <a:schemeClr val="dk1"/>
                </a:solidFill>
                <a:latin typeface="Calibri"/>
                <a:ea typeface="Calibri"/>
                <a:cs typeface="Calibri"/>
                <a:sym typeface="Calibri"/>
              </a:rPr>
              <a:t>consommation</a:t>
            </a:r>
            <a:r>
              <a:rPr b="0" i="0" lang="en-US" sz="2000" u="none" cap="none" strike="noStrike">
                <a:solidFill>
                  <a:schemeClr val="dk1"/>
                </a:solidFill>
                <a:latin typeface="Calibri"/>
                <a:ea typeface="Calibri"/>
                <a:cs typeface="Calibri"/>
                <a:sym typeface="Calibri"/>
              </a:rPr>
              <a:t> totale d'</a:t>
            </a:r>
            <a:r>
              <a:rPr b="1" i="0" lang="en-US" sz="2000" u="none" cap="none" strike="noStrike">
                <a:solidFill>
                  <a:schemeClr val="dk1"/>
                </a:solidFill>
                <a:latin typeface="Calibri"/>
                <a:ea typeface="Calibri"/>
                <a:cs typeface="Calibri"/>
                <a:sym typeface="Calibri"/>
              </a:rPr>
              <a:t>énergie renouvelable sur place </a:t>
            </a:r>
            <a:r>
              <a:rPr b="0" i="0" lang="en-US" sz="2000" u="none" cap="none" strike="noStrike">
                <a:solidFill>
                  <a:schemeClr val="dk1"/>
                </a:solidFill>
                <a:latin typeface="Calibri"/>
                <a:ea typeface="Calibri"/>
                <a:cs typeface="Calibri"/>
                <a:sym typeface="Calibri"/>
              </a:rPr>
              <a:t>et la </a:t>
            </a:r>
            <a:r>
              <a:rPr b="1" i="0" lang="en-US" sz="2000" u="none" cap="none" strike="noStrike">
                <a:solidFill>
                  <a:schemeClr val="dk1"/>
                </a:solidFill>
                <a:latin typeface="Calibri"/>
                <a:ea typeface="Calibri"/>
                <a:cs typeface="Calibri"/>
                <a:sym typeface="Calibri"/>
              </a:rPr>
              <a:t>consommation totale d'énergie thermique et électrique</a:t>
            </a:r>
            <a:r>
              <a:rPr b="0" i="0" lang="en-US" sz="2000" u="none" cap="none" strike="noStrike">
                <a:solidFill>
                  <a:schemeClr val="dk1"/>
                </a:solidFill>
                <a:latin typeface="Calibri"/>
                <a:ea typeface="Calibri"/>
                <a:cs typeface="Calibri"/>
                <a:sym typeface="Calibri"/>
              </a:rPr>
              <a:t> de tous les bâtiments du quartier   </a:t>
            </a:r>
            <a:endParaRPr/>
          </a:p>
        </p:txBody>
      </p:sp>
      <p:sp>
        <p:nvSpPr>
          <p:cNvPr id="338" name="Google Shape;338;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grpSp>
        <p:nvGrpSpPr>
          <p:cNvPr id="339" name="Google Shape;339;p20"/>
          <p:cNvGrpSpPr/>
          <p:nvPr/>
        </p:nvGrpSpPr>
        <p:grpSpPr>
          <a:xfrm>
            <a:off x="340360" y="4337812"/>
            <a:ext cx="8520696" cy="1145373"/>
            <a:chOff x="340512" y="3584452"/>
            <a:chExt cx="8520696" cy="1145373"/>
          </a:xfrm>
        </p:grpSpPr>
        <p:sp>
          <p:nvSpPr>
            <p:cNvPr id="340" name="Google Shape;340;p20"/>
            <p:cNvSpPr txBox="1"/>
            <p:nvPr/>
          </p:nvSpPr>
          <p:spPr>
            <a:xfrm>
              <a:off x="340512" y="3584452"/>
              <a:ext cx="8520696"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pourcentage d'énergie renouvelable sur place au total</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consommation d'énergie primaire (SER et conventionnelle)</a:t>
              </a:r>
              <a:endParaRPr b="1" sz="2000">
                <a:solidFill>
                  <a:schemeClr val="dk1"/>
                </a:solidFill>
                <a:latin typeface="Calibri"/>
                <a:ea typeface="Calibri"/>
                <a:cs typeface="Calibri"/>
                <a:sym typeface="Calibri"/>
              </a:endParaRPr>
            </a:p>
          </p:txBody>
        </p:sp>
        <p:pic>
          <p:nvPicPr>
            <p:cNvPr id="341" name="Google Shape;341;p20"/>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21"/>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7" name="Google Shape;347;p21"/>
          <p:cNvSpPr/>
          <p:nvPr/>
        </p:nvSpPr>
        <p:spPr>
          <a:xfrm>
            <a:off x="256068" y="5505036"/>
            <a:ext cx="8658437"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000000"/>
                </a:solidFill>
                <a:latin typeface="Calibri"/>
                <a:ea typeface="Calibri"/>
                <a:cs typeface="Calibri"/>
                <a:sym typeface="Calibri"/>
              </a:rPr>
              <a:t>* Pour les maisons individuelles, les consommations sont données en tant que valeur totale agrégée pour tous les bâtiments</a:t>
            </a:r>
            <a:endParaRPr sz="1600">
              <a:solidFill>
                <a:srgbClr val="000000"/>
              </a:solidFill>
              <a:latin typeface="Calibri"/>
              <a:ea typeface="Calibri"/>
              <a:cs typeface="Calibri"/>
              <a:sym typeface="Calibri"/>
            </a:endParaRPr>
          </a:p>
        </p:txBody>
      </p:sp>
      <p:sp>
        <p:nvSpPr>
          <p:cNvPr id="348" name="Google Shape;348;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349" name="Google Shape;349;p21"/>
          <p:cNvSpPr/>
          <p:nvPr/>
        </p:nvSpPr>
        <p:spPr>
          <a:xfrm>
            <a:off x="184052" y="820521"/>
            <a:ext cx="316874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350" name="Google Shape;350;p21"/>
          <p:cNvSpPr/>
          <p:nvPr/>
        </p:nvSpPr>
        <p:spPr>
          <a:xfrm>
            <a:off x="7022213" y="822861"/>
            <a:ext cx="186387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à 2</a:t>
            </a:r>
            <a:endParaRPr sz="2400">
              <a:solidFill>
                <a:schemeClr val="lt1"/>
              </a:solidFill>
              <a:latin typeface="Calibri"/>
              <a:ea typeface="Calibri"/>
              <a:cs typeface="Calibri"/>
              <a:sym typeface="Calibri"/>
            </a:endParaRPr>
          </a:p>
        </p:txBody>
      </p:sp>
      <p:graphicFrame>
        <p:nvGraphicFramePr>
          <p:cNvPr id="351" name="Google Shape;351;p21"/>
          <p:cNvGraphicFramePr/>
          <p:nvPr/>
        </p:nvGraphicFramePr>
        <p:xfrm>
          <a:off x="228600" y="1368642"/>
          <a:ext cx="3000000" cy="3000000"/>
        </p:xfrm>
        <a:graphic>
          <a:graphicData uri="http://schemas.openxmlformats.org/drawingml/2006/table">
            <a:tbl>
              <a:tblPr bandRow="1" firstRow="1">
                <a:noFill/>
                <a:tableStyleId>{7D496AFF-8F84-4659-8047-D881B6914C58}</a:tableStyleId>
              </a:tblPr>
              <a:tblGrid>
                <a:gridCol w="2164375"/>
                <a:gridCol w="2129050"/>
                <a:gridCol w="1626550"/>
                <a:gridCol w="2033200"/>
                <a:gridCol w="704300"/>
              </a:tblGrid>
              <a:tr h="603675">
                <a:tc>
                  <a:txBody>
                    <a:bodyPr/>
                    <a:lstStyle/>
                    <a:p>
                      <a:pPr indent="0" lvl="0" marL="0" marR="0" rtl="0" algn="l">
                        <a:spcBef>
                          <a:spcPts val="0"/>
                        </a:spcBef>
                        <a:spcAft>
                          <a:spcPts val="0"/>
                        </a:spcAft>
                        <a:buNone/>
                      </a:pPr>
                      <a:r>
                        <a:rPr b="1" lang="en-US" sz="1400"/>
                        <a:t>Consommation d'énergie annuelle calculée </a:t>
                      </a:r>
                      <a:endParaRPr sz="1400"/>
                    </a:p>
                  </a:txBody>
                  <a:tcPr marT="45725" marB="45725" marR="91450" marL="91450"/>
                </a:tc>
                <a:tc>
                  <a:txBody>
                    <a:bodyPr/>
                    <a:lstStyle/>
                    <a:p>
                      <a:pPr indent="0" lvl="0" marL="0" marR="0" rtl="0" algn="ctr">
                        <a:spcBef>
                          <a:spcPts val="0"/>
                        </a:spcBef>
                        <a:spcAft>
                          <a:spcPts val="0"/>
                        </a:spcAft>
                        <a:buNone/>
                      </a:pPr>
                      <a:r>
                        <a:rPr lang="en-US" sz="1400"/>
                        <a:t>Salle de sport</a:t>
                      </a:r>
                      <a:endParaRPr sz="1400"/>
                    </a:p>
                  </a:txBody>
                  <a:tcPr marT="45725" marB="45725" marR="91450" marL="91450" anchor="ctr"/>
                </a:tc>
                <a:tc>
                  <a:txBody>
                    <a:bodyPr/>
                    <a:lstStyle/>
                    <a:p>
                      <a:pPr indent="0" lvl="0" marL="0" marR="0" rtl="0" algn="ctr">
                        <a:spcBef>
                          <a:spcPts val="0"/>
                        </a:spcBef>
                        <a:spcAft>
                          <a:spcPts val="0"/>
                        </a:spcAft>
                        <a:buNone/>
                      </a:pPr>
                      <a:r>
                        <a:rPr lang="en-US" sz="1400"/>
                        <a:t>École</a:t>
                      </a:r>
                      <a:endParaRPr sz="1400">
                        <a:solidFill>
                          <a:schemeClr val="lt1"/>
                        </a:solidFill>
                      </a:endParaRPr>
                    </a:p>
                  </a:txBody>
                  <a:tcPr marT="45725" marB="45725" marR="91450" marL="91450" anchor="ctr"/>
                </a:tc>
                <a:tc>
                  <a:txBody>
                    <a:bodyPr/>
                    <a:lstStyle/>
                    <a:p>
                      <a:pPr indent="0" lvl="0" marL="0" marR="0" rtl="0" algn="ctr">
                        <a:spcBef>
                          <a:spcPts val="0"/>
                        </a:spcBef>
                        <a:spcAft>
                          <a:spcPts val="0"/>
                        </a:spcAft>
                        <a:buNone/>
                      </a:pPr>
                      <a:r>
                        <a:rPr lang="en-US" sz="1400"/>
                        <a:t>Maisons individuelles (20)*</a:t>
                      </a:r>
                      <a:endParaRPr sz="1400"/>
                    </a:p>
                  </a:txBody>
                  <a:tcPr marT="45725" marB="45725" marR="91450" marL="91450" anchor="ctr"/>
                </a:tc>
                <a:tc>
                  <a:txBody>
                    <a:bodyPr/>
                    <a:lstStyle/>
                    <a:p>
                      <a:pPr indent="0" lvl="0" marL="0" marR="0" rtl="0" algn="ctr">
                        <a:spcBef>
                          <a:spcPts val="0"/>
                        </a:spcBef>
                        <a:spcAft>
                          <a:spcPts val="0"/>
                        </a:spcAft>
                        <a:buNone/>
                      </a:pPr>
                      <a:r>
                        <a:rPr lang="en-US" sz="1400"/>
                        <a:t>Total</a:t>
                      </a:r>
                      <a:endParaRPr sz="1400"/>
                    </a:p>
                  </a:txBody>
                  <a:tcPr marT="45725" marB="45725" marR="91450" marL="91450" anchor="ctr"/>
                </a:tc>
              </a:tr>
              <a:tr h="436925">
                <a:tc>
                  <a:txBody>
                    <a:bodyPr/>
                    <a:lstStyle/>
                    <a:p>
                      <a:pPr indent="0" lvl="0" marL="0" marR="0" rtl="0" algn="l">
                        <a:lnSpc>
                          <a:spcPct val="100000"/>
                        </a:lnSpc>
                        <a:spcBef>
                          <a:spcPts val="0"/>
                        </a:spcBef>
                        <a:spcAft>
                          <a:spcPts val="0"/>
                        </a:spcAft>
                        <a:buClr>
                          <a:schemeClr val="dk1"/>
                        </a:buClr>
                        <a:buSzPts val="1200"/>
                        <a:buFont typeface="Calibri"/>
                        <a:buNone/>
                      </a:pPr>
                      <a:r>
                        <a:rPr b="1" lang="en-US" sz="1200"/>
                        <a:t>Énergie thermique (gaz naturel) (</a:t>
                      </a:r>
                      <a:r>
                        <a:rPr b="1" baseline="-25000" lang="en-US" sz="1200" u="none" cap="none" strike="noStrike"/>
                        <a:t>kWhth</a:t>
                      </a:r>
                      <a:r>
                        <a:rPr b="1" lang="en-US" sz="1200" u="none" cap="none" strike="noStrike"/>
                        <a:t>)</a:t>
                      </a:r>
                      <a:endParaRPr b="1" sz="12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latin typeface="Calibri"/>
                          <a:ea typeface="Calibri"/>
                          <a:cs typeface="Calibri"/>
                          <a:sym typeface="Calibri"/>
                        </a:rPr>
                        <a:t>108 100</a:t>
                      </a:r>
                      <a:endParaRPr sz="12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latin typeface="Calibri"/>
                          <a:ea typeface="Calibri"/>
                          <a:cs typeface="Calibri"/>
                          <a:sym typeface="Calibri"/>
                        </a:rPr>
                        <a:t>295324</a:t>
                      </a:r>
                      <a:endParaRPr sz="12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b="0" i="0" lang="en-US" sz="1200" u="none" strike="noStrike">
                          <a:solidFill>
                            <a:srgbClr val="000000"/>
                          </a:solidFill>
                          <a:latin typeface="Calibri"/>
                          <a:ea typeface="Calibri"/>
                          <a:cs typeface="Calibri"/>
                          <a:sym typeface="Calibri"/>
                        </a:rPr>
                        <a:t>403424</a:t>
                      </a:r>
                      <a:endParaRPr/>
                    </a:p>
                  </a:txBody>
                  <a:tcPr marT="6350" marB="0" marR="6350" marL="6350" anchor="ctr"/>
                </a:tc>
              </a:tr>
              <a:tr h="436925">
                <a:tc>
                  <a:txBody>
                    <a:bodyPr/>
                    <a:lstStyle/>
                    <a:p>
                      <a:pPr indent="0" lvl="0" marL="0" marR="0" rtl="0" algn="l">
                        <a:lnSpc>
                          <a:spcPct val="100000"/>
                        </a:lnSpc>
                        <a:spcBef>
                          <a:spcPts val="0"/>
                        </a:spcBef>
                        <a:spcAft>
                          <a:spcPts val="0"/>
                        </a:spcAft>
                        <a:buClr>
                          <a:schemeClr val="dk1"/>
                        </a:buClr>
                        <a:buSzPts val="1200"/>
                        <a:buFont typeface="Calibri"/>
                        <a:buNone/>
                      </a:pPr>
                      <a:r>
                        <a:rPr b="1" lang="en-US" sz="1200"/>
                        <a:t>Énergie électrique provenant du réseau (</a:t>
                      </a:r>
                      <a:r>
                        <a:rPr b="1" baseline="-25000" lang="en-US" sz="1200" u="none" cap="none" strike="noStrike"/>
                        <a:t>kWhe</a:t>
                      </a:r>
                      <a:r>
                        <a:rPr b="1" lang="en-US" sz="1200" u="none" cap="none" strike="noStrike"/>
                        <a:t>)</a:t>
                      </a:r>
                      <a:endParaRPr b="1" sz="12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latin typeface="Calibri"/>
                          <a:ea typeface="Calibri"/>
                          <a:cs typeface="Calibri"/>
                          <a:sym typeface="Calibri"/>
                        </a:rPr>
                        <a:t>45564</a:t>
                      </a:r>
                      <a:endParaRPr sz="12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latin typeface="Calibri"/>
                          <a:ea typeface="Calibri"/>
                          <a:cs typeface="Calibri"/>
                          <a:sym typeface="Calibri"/>
                        </a:rPr>
                        <a:t>51347</a:t>
                      </a:r>
                      <a:endParaRPr sz="12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latin typeface="Calibri"/>
                          <a:ea typeface="Calibri"/>
                          <a:cs typeface="Calibri"/>
                          <a:sym typeface="Calibri"/>
                        </a:rPr>
                        <a:t>128466</a:t>
                      </a:r>
                      <a:endParaRPr sz="12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b="0" i="0" lang="en-US" sz="1200" u="none" strike="noStrike">
                          <a:solidFill>
                            <a:srgbClr val="000000"/>
                          </a:solidFill>
                          <a:latin typeface="Calibri"/>
                          <a:ea typeface="Calibri"/>
                          <a:cs typeface="Calibri"/>
                          <a:sym typeface="Calibri"/>
                        </a:rPr>
                        <a:t>225377</a:t>
                      </a:r>
                      <a:endParaRPr/>
                    </a:p>
                  </a:txBody>
                  <a:tcPr marT="6350" marB="0" marR="6350" marL="6350" anchor="ctr"/>
                </a:tc>
              </a:tr>
              <a:tr h="49520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thermique issue des SER (</a:t>
                      </a:r>
                      <a:r>
                        <a:rPr b="1" baseline="-25000" lang="en-US" sz="1400" u="none" cap="none" strike="noStrike"/>
                        <a:t>kWhth,RES</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latin typeface="Calibri"/>
                          <a:ea typeface="Calibri"/>
                          <a:cs typeface="Calibri"/>
                          <a:sym typeface="Calibri"/>
                        </a:rPr>
                        <a:t>30900</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latin typeface="Calibri"/>
                          <a:ea typeface="Calibri"/>
                          <a:cs typeface="Calibri"/>
                          <a:sym typeface="Calibri"/>
                        </a:rPr>
                        <a:t>46432</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latin typeface="Calibri"/>
                          <a:ea typeface="Calibri"/>
                          <a:cs typeface="Calibri"/>
                          <a:sym typeface="Calibri"/>
                        </a:rPr>
                        <a:t>21411</a:t>
                      </a:r>
                      <a:endParaRPr sz="14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b="0" i="0" lang="en-US" sz="1400" u="none" strike="noStrike">
                          <a:solidFill>
                            <a:srgbClr val="000000"/>
                          </a:solidFill>
                          <a:latin typeface="Calibri"/>
                          <a:ea typeface="Calibri"/>
                          <a:cs typeface="Calibri"/>
                          <a:sym typeface="Calibri"/>
                        </a:rPr>
                        <a:t>98743</a:t>
                      </a:r>
                      <a:endParaRPr/>
                    </a:p>
                  </a:txBody>
                  <a:tcPr marT="6350" marB="0" marR="6350" marL="6350" anchor="ctr"/>
                </a:tc>
              </a:tr>
              <a:tr h="49520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électrique issue des SER (</a:t>
                      </a:r>
                      <a:r>
                        <a:rPr b="1" baseline="-25000" lang="en-US" sz="1400" u="none" cap="none" strike="noStrike"/>
                        <a:t>kWhth,RES</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solidFill>
                            <a:schemeClr val="dk1"/>
                          </a:solidFill>
                          <a:latin typeface="Calibri"/>
                          <a:ea typeface="Calibri"/>
                          <a:cs typeface="Calibri"/>
                          <a:sym typeface="Calibri"/>
                        </a:rPr>
                        <a:t>12605</a:t>
                      </a:r>
                      <a:endParaRPr sz="14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b="0" i="0" lang="en-US" sz="1400" u="none" strike="noStrike">
                          <a:solidFill>
                            <a:srgbClr val="000000"/>
                          </a:solidFill>
                          <a:latin typeface="Calibri"/>
                          <a:ea typeface="Calibri"/>
                          <a:cs typeface="Calibri"/>
                          <a:sym typeface="Calibri"/>
                        </a:rPr>
                        <a:t>12605</a:t>
                      </a:r>
                      <a:endParaRPr/>
                    </a:p>
                  </a:txBody>
                  <a:tcPr marT="6350" marB="0" marR="6350" marL="6350" anchor="ctr"/>
                </a:tc>
              </a:tr>
              <a:tr h="1485575">
                <a:tc>
                  <a:txBody>
                    <a:bodyPr/>
                    <a:lstStyle/>
                    <a:p>
                      <a:pPr indent="0" lvl="0" marL="0" marR="0" rtl="0" algn="l">
                        <a:spcBef>
                          <a:spcPts val="0"/>
                        </a:spcBef>
                        <a:spcAft>
                          <a:spcPts val="0"/>
                        </a:spcAft>
                        <a:buNone/>
                      </a:pPr>
                      <a:r>
                        <a:rPr b="1" lang="en-US" sz="1200"/>
                        <a:t>Systèmes de CVC</a:t>
                      </a:r>
                      <a:r>
                        <a:rPr b="1" lang="en-US" sz="1200"/>
                        <a:t> </a:t>
                      </a:r>
                      <a:endParaRPr b="1" sz="1200"/>
                    </a:p>
                    <a:p>
                      <a:pPr indent="0" lvl="0" marL="0" marR="0" rtl="0" algn="l">
                        <a:spcBef>
                          <a:spcPts val="0"/>
                        </a:spcBef>
                        <a:spcAft>
                          <a:spcPts val="0"/>
                        </a:spcAft>
                        <a:buNone/>
                      </a:pPr>
                      <a:r>
                        <a:rPr b="1" lang="en-US" sz="1200"/>
                        <a:t>(chauffage, refroidissement, </a:t>
                      </a:r>
                      <a:r>
                        <a:rPr b="1" lang="en-US" sz="1200"/>
                        <a:t>eau chaude sanitaire)</a:t>
                      </a:r>
                      <a:endParaRPr b="1" sz="12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a:t>Chaudière centrale au gaz naturel pour le chauffage.</a:t>
                      </a:r>
                      <a:r>
                        <a:rPr lang="en-US" sz="1200"/>
                        <a:t> Centrale HP pour le </a:t>
                      </a:r>
                      <a:r>
                        <a:rPr lang="en-US" sz="1200"/>
                        <a:t>refroidissement. Collecteurs solaires pour l'eau chaude sanitaire.</a:t>
                      </a:r>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u="none" cap="none" strike="noStrike"/>
                        <a:t>Chaudière centrale à biomasse pour le chauffage.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et l'eau chaude sanitaire. HP local pour le refroidissement de l'espace. Collecteurs solaires pour l'eau chaude sanitaire.</a:t>
                      </a:r>
                      <a:endParaRPr sz="12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t/>
                      </a:r>
                      <a:endParaRPr sz="1200">
                        <a:solidFill>
                          <a:schemeClr val="dk1"/>
                        </a:solidFill>
                      </a:endParaRPr>
                    </a:p>
                  </a:txBody>
                  <a:tcPr marT="45725" marB="45725" marR="91450" marL="91450" anchor="ct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7" name="Google Shape;357;p2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a:solidFill>
                <a:srgbClr val="00B050"/>
              </a:solidFill>
            </a:endParaRPr>
          </a:p>
        </p:txBody>
      </p:sp>
      <p:sp>
        <p:nvSpPr>
          <p:cNvPr id="358" name="Google Shape;358;p22"/>
          <p:cNvSpPr/>
          <p:nvPr/>
        </p:nvSpPr>
        <p:spPr>
          <a:xfrm>
            <a:off x="7772401" y="900000"/>
            <a:ext cx="12065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59" name="Google Shape;359;p22"/>
          <p:cNvSpPr/>
          <p:nvPr/>
        </p:nvSpPr>
        <p:spPr>
          <a:xfrm>
            <a:off x="320655" y="987323"/>
            <a:ext cx="7830958"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d'énergie thermique renouvelable d'énergie primaire </a:t>
            </a:r>
            <a:r>
              <a:rPr lang="en-US" sz="2000">
                <a:solidFill>
                  <a:schemeClr val="dk1"/>
                </a:solidFill>
                <a:latin typeface="Calibri"/>
                <a:ea typeface="Calibri"/>
                <a:cs typeface="Calibri"/>
                <a:sym typeface="Calibri"/>
              </a:rPr>
              <a:t>pour tous les vecteurs énergétiques dans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60" name="Google Shape;360;p22"/>
          <p:cNvSpPr/>
          <p:nvPr/>
        </p:nvSpPr>
        <p:spPr>
          <a:xfrm>
            <a:off x="7683500" y="2861430"/>
            <a:ext cx="11821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61" name="Google Shape;361;p22"/>
          <p:cNvSpPr/>
          <p:nvPr/>
        </p:nvSpPr>
        <p:spPr>
          <a:xfrm>
            <a:off x="156276" y="2964168"/>
            <a:ext cx="774037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d'énergie électrique renouvelable primaire </a:t>
            </a:r>
            <a:r>
              <a:rPr lang="en-US" sz="2000">
                <a:solidFill>
                  <a:schemeClr val="dk1"/>
                </a:solidFill>
                <a:latin typeface="Calibri"/>
                <a:ea typeface="Calibri"/>
                <a:cs typeface="Calibri"/>
                <a:sym typeface="Calibri"/>
              </a:rPr>
              <a:t>pour tous les bâtiments du quartier</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62" name="Google Shape;362;p22"/>
          <p:cNvSpPr/>
          <p:nvPr/>
        </p:nvSpPr>
        <p:spPr>
          <a:xfrm>
            <a:off x="7670800" y="4310559"/>
            <a:ext cx="122664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363" name="Google Shape;363;p22"/>
          <p:cNvSpPr/>
          <p:nvPr/>
        </p:nvSpPr>
        <p:spPr>
          <a:xfrm>
            <a:off x="208821" y="4401340"/>
            <a:ext cx="790825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d'énergie thermique primaire </a:t>
            </a:r>
            <a:endParaRPr sz="2000">
              <a:solidFill>
                <a:schemeClr val="dk1"/>
              </a:solidFill>
              <a:latin typeface="Calibri"/>
              <a:ea typeface="Calibri"/>
              <a:cs typeface="Calibri"/>
              <a:sym typeface="Calibri"/>
            </a:endParaRPr>
          </a:p>
        </p:txBody>
      </p:sp>
      <p:grpSp>
        <p:nvGrpSpPr>
          <p:cNvPr id="364" name="Google Shape;364;p22"/>
          <p:cNvGrpSpPr/>
          <p:nvPr/>
        </p:nvGrpSpPr>
        <p:grpSpPr>
          <a:xfrm>
            <a:off x="552826" y="1657030"/>
            <a:ext cx="3556696" cy="923330"/>
            <a:chOff x="245095" y="1760063"/>
            <a:chExt cx="3556696" cy="923330"/>
          </a:xfrm>
        </p:grpSpPr>
        <p:sp>
          <p:nvSpPr>
            <p:cNvPr id="365" name="Google Shape;365;p22"/>
            <p:cNvSpPr/>
            <p:nvPr/>
          </p:nvSpPr>
          <p:spPr>
            <a:xfrm>
              <a:off x="1716886" y="1868074"/>
              <a:ext cx="2084905" cy="684000"/>
            </a:xfrm>
            <a:prstGeom prst="roundRect">
              <a:avLst>
                <a:gd fmla="val 16667" name="adj"/>
              </a:avLst>
            </a:prstGeom>
            <a:solidFill>
              <a:srgbClr val="E36C09"/>
            </a:solidFill>
            <a:ln>
              <a:noFill/>
            </a:ln>
          </p:spPr>
          <p:txBody>
            <a:bodyPr anchorCtr="0" anchor="ctr" bIns="0" lIns="91425" spcFirstLastPara="1" rIns="91425" wrap="square" tIns="0">
              <a:noAutofit/>
            </a:bodyPr>
            <a:lstStyle/>
            <a:p>
              <a:pPr indent="0" lvl="0" marL="0" marR="0" rtl="0" algn="ctr">
                <a:lnSpc>
                  <a:spcPct val="156250"/>
                </a:lnSpc>
                <a:spcBef>
                  <a:spcPts val="0"/>
                </a:spcBef>
                <a:spcAft>
                  <a:spcPts val="0"/>
                </a:spcAft>
                <a:buNone/>
              </a:pPr>
              <a:r>
                <a:rPr b="1" lang="en-US" sz="1600">
                  <a:solidFill>
                    <a:schemeClr val="lt1"/>
                  </a:solidFill>
                  <a:latin typeface="Calibri"/>
                  <a:ea typeface="Calibri"/>
                  <a:cs typeface="Calibri"/>
                  <a:sym typeface="Calibri"/>
                </a:rPr>
                <a:t>Facteur de conversion national</a:t>
              </a:r>
              <a:endParaRPr b="1" sz="1600">
                <a:solidFill>
                  <a:schemeClr val="lt1"/>
                </a:solidFill>
                <a:latin typeface="Calibri"/>
                <a:ea typeface="Calibri"/>
                <a:cs typeface="Calibri"/>
                <a:sym typeface="Calibri"/>
              </a:endParaRPr>
            </a:p>
          </p:txBody>
        </p:sp>
        <p:sp>
          <p:nvSpPr>
            <p:cNvPr id="366" name="Google Shape;366;p22"/>
            <p:cNvSpPr/>
            <p:nvPr/>
          </p:nvSpPr>
          <p:spPr>
            <a:xfrm>
              <a:off x="1182070" y="1760063"/>
              <a:ext cx="56618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X</a:t>
              </a:r>
              <a:endParaRPr b="1" sz="5400" cap="none">
                <a:solidFill>
                  <a:srgbClr val="FC7876"/>
                </a:solidFill>
                <a:latin typeface="Calibri"/>
                <a:ea typeface="Calibri"/>
                <a:cs typeface="Calibri"/>
                <a:sym typeface="Calibri"/>
              </a:endParaRPr>
            </a:p>
          </p:txBody>
        </p:sp>
        <p:sp>
          <p:nvSpPr>
            <p:cNvPr id="367" name="Google Shape;367;p22"/>
            <p:cNvSpPr/>
            <p:nvPr/>
          </p:nvSpPr>
          <p:spPr>
            <a:xfrm>
              <a:off x="245095" y="2021673"/>
              <a:ext cx="792205"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cap="none">
                  <a:solidFill>
                    <a:srgbClr val="FC7876"/>
                  </a:solidFill>
                  <a:latin typeface="Calibri"/>
                  <a:ea typeface="Calibri"/>
                  <a:cs typeface="Calibri"/>
                  <a:sym typeface="Calibri"/>
                </a:rPr>
                <a:t>Carburants </a:t>
              </a:r>
              <a:endParaRPr b="1" sz="2000" cap="none">
                <a:solidFill>
                  <a:srgbClr val="FC7876"/>
                </a:solidFill>
                <a:latin typeface="Calibri"/>
                <a:ea typeface="Calibri"/>
                <a:cs typeface="Calibri"/>
                <a:sym typeface="Calibri"/>
              </a:endParaRPr>
            </a:p>
          </p:txBody>
        </p:sp>
      </p:grpSp>
      <p:sp>
        <p:nvSpPr>
          <p:cNvPr id="368" name="Google Shape;368;p22"/>
          <p:cNvSpPr/>
          <p:nvPr/>
        </p:nvSpPr>
        <p:spPr>
          <a:xfrm>
            <a:off x="5384488" y="1597315"/>
            <a:ext cx="375951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000000"/>
                </a:solidFill>
                <a:latin typeface="Calibri"/>
                <a:ea typeface="Calibri"/>
                <a:cs typeface="Calibri"/>
                <a:sym typeface="Calibri"/>
              </a:rPr>
              <a:t>52311</a:t>
            </a:r>
            <a:r>
              <a:rPr lang="en-US" sz="2000">
                <a:solidFill>
                  <a:srgbClr val="000000"/>
                </a:solidFill>
                <a:latin typeface="Calibri"/>
                <a:ea typeface="Calibri"/>
                <a:cs typeface="Calibri"/>
                <a:sym typeface="Calibri"/>
              </a:rPr>
              <a:t> x </a:t>
            </a:r>
            <a:r>
              <a:rPr b="1" lang="en-US" sz="2000">
                <a:solidFill>
                  <a:srgbClr val="000000"/>
                </a:solidFill>
                <a:latin typeface="Calibri"/>
                <a:ea typeface="Calibri"/>
                <a:cs typeface="Calibri"/>
                <a:sym typeface="Calibri"/>
              </a:rPr>
              <a:t>1,05 = </a:t>
            </a:r>
            <a:r>
              <a:rPr b="1" lang="en-US" sz="2000" u="sng">
                <a:solidFill>
                  <a:srgbClr val="000000"/>
                </a:solidFill>
                <a:latin typeface="Calibri"/>
                <a:ea typeface="Calibri"/>
                <a:cs typeface="Calibri"/>
                <a:sym typeface="Calibri"/>
              </a:rPr>
              <a:t>54927 </a:t>
            </a:r>
            <a:r>
              <a:rPr baseline="-25000" lang="en-US" sz="2000">
                <a:solidFill>
                  <a:srgbClr val="000000"/>
                </a:solidFill>
                <a:latin typeface="Calibri"/>
                <a:ea typeface="Calibri"/>
                <a:cs typeface="Calibri"/>
                <a:sym typeface="Calibri"/>
              </a:rPr>
              <a:t>kWhth</a:t>
            </a:r>
            <a:endParaRPr sz="2000">
              <a:solidFill>
                <a:schemeClr val="dk1"/>
              </a:solidFill>
              <a:latin typeface="Calibri"/>
              <a:ea typeface="Calibri"/>
              <a:cs typeface="Calibri"/>
              <a:sym typeface="Calibri"/>
            </a:endParaRPr>
          </a:p>
        </p:txBody>
      </p:sp>
      <p:grpSp>
        <p:nvGrpSpPr>
          <p:cNvPr id="369" name="Google Shape;369;p22"/>
          <p:cNvGrpSpPr/>
          <p:nvPr/>
        </p:nvGrpSpPr>
        <p:grpSpPr>
          <a:xfrm>
            <a:off x="156276" y="3501835"/>
            <a:ext cx="3834552" cy="923330"/>
            <a:chOff x="262449" y="3609731"/>
            <a:chExt cx="3834552" cy="923330"/>
          </a:xfrm>
        </p:grpSpPr>
        <p:sp>
          <p:nvSpPr>
            <p:cNvPr id="370" name="Google Shape;370;p22"/>
            <p:cNvSpPr/>
            <p:nvPr/>
          </p:nvSpPr>
          <p:spPr>
            <a:xfrm>
              <a:off x="2142627" y="3729396"/>
              <a:ext cx="1954374" cy="684000"/>
            </a:xfrm>
            <a:prstGeom prst="roundRect">
              <a:avLst>
                <a:gd fmla="val 16667" name="adj"/>
              </a:avLst>
            </a:prstGeom>
            <a:solidFill>
              <a:srgbClr val="FFFF00"/>
            </a:solidFill>
            <a:ln>
              <a:noFill/>
            </a:ln>
          </p:spPr>
          <p:txBody>
            <a:bodyPr anchorCtr="0" anchor="ctr" bIns="0" lIns="91425" spcFirstLastPara="1" rIns="91425" wrap="square" tIns="0">
              <a:noAutofit/>
            </a:bodyPr>
            <a:lstStyle/>
            <a:p>
              <a:pPr indent="0" lvl="0" marL="0" marR="0" rtl="0" algn="ctr">
                <a:lnSpc>
                  <a:spcPct val="156250"/>
                </a:lnSpc>
                <a:spcBef>
                  <a:spcPts val="0"/>
                </a:spcBef>
                <a:spcAft>
                  <a:spcPts val="0"/>
                </a:spcAft>
                <a:buNone/>
              </a:pPr>
              <a:r>
                <a:rPr b="1" lang="en-US" sz="1600">
                  <a:solidFill>
                    <a:schemeClr val="lt1"/>
                  </a:solidFill>
                  <a:latin typeface="Calibri"/>
                  <a:ea typeface="Calibri"/>
                  <a:cs typeface="Calibri"/>
                  <a:sym typeface="Calibri"/>
                </a:rPr>
                <a:t>Facteur de conversion national</a:t>
              </a:r>
              <a:endParaRPr b="1" sz="1600">
                <a:solidFill>
                  <a:schemeClr val="lt1"/>
                </a:solidFill>
                <a:latin typeface="Calibri"/>
                <a:ea typeface="Calibri"/>
                <a:cs typeface="Calibri"/>
                <a:sym typeface="Calibri"/>
              </a:endParaRPr>
            </a:p>
          </p:txBody>
        </p:sp>
        <p:sp>
          <p:nvSpPr>
            <p:cNvPr id="371" name="Google Shape;371;p22"/>
            <p:cNvSpPr/>
            <p:nvPr/>
          </p:nvSpPr>
          <p:spPr>
            <a:xfrm>
              <a:off x="1496621" y="3609731"/>
              <a:ext cx="56618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X</a:t>
              </a:r>
              <a:endParaRPr b="1" sz="5400" cap="none">
                <a:solidFill>
                  <a:srgbClr val="FC7876"/>
                </a:solidFill>
                <a:latin typeface="Calibri"/>
                <a:ea typeface="Calibri"/>
                <a:cs typeface="Calibri"/>
                <a:sym typeface="Calibri"/>
              </a:endParaRPr>
            </a:p>
          </p:txBody>
        </p:sp>
        <p:sp>
          <p:nvSpPr>
            <p:cNvPr id="372" name="Google Shape;372;p22"/>
            <p:cNvSpPr/>
            <p:nvPr/>
          </p:nvSpPr>
          <p:spPr>
            <a:xfrm>
              <a:off x="262449" y="3871341"/>
              <a:ext cx="123142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cap="none">
                  <a:solidFill>
                    <a:srgbClr val="FC7876"/>
                  </a:solidFill>
                  <a:latin typeface="Calibri"/>
                  <a:ea typeface="Calibri"/>
                  <a:cs typeface="Calibri"/>
                  <a:sym typeface="Calibri"/>
                </a:rPr>
                <a:t>Électricité</a:t>
              </a:r>
              <a:endParaRPr b="1" sz="2000" cap="none">
                <a:solidFill>
                  <a:srgbClr val="FC7876"/>
                </a:solidFill>
                <a:latin typeface="Calibri"/>
                <a:ea typeface="Calibri"/>
                <a:cs typeface="Calibri"/>
                <a:sym typeface="Calibri"/>
              </a:endParaRPr>
            </a:p>
          </p:txBody>
        </p:sp>
      </p:grpSp>
      <p:sp>
        <p:nvSpPr>
          <p:cNvPr id="373" name="Google Shape;373;p22"/>
          <p:cNvSpPr/>
          <p:nvPr/>
        </p:nvSpPr>
        <p:spPr>
          <a:xfrm>
            <a:off x="4010169" y="3763445"/>
            <a:ext cx="4221428" cy="423770"/>
          </a:xfrm>
          <a:prstGeom prst="rect">
            <a:avLst/>
          </a:prstGeom>
          <a:blipFill rotWithShape="1">
            <a:blip r:embed="rId3">
              <a:alphaModFix/>
            </a:blip>
            <a:stretch>
              <a:fillRect b="-19999" l="0" r="0" t="-5713"/>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374" name="Google Shape;374;p22"/>
          <p:cNvSpPr/>
          <p:nvPr/>
        </p:nvSpPr>
        <p:spPr>
          <a:xfrm>
            <a:off x="5384488" y="2139097"/>
            <a:ext cx="375951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000000"/>
                </a:solidFill>
                <a:latin typeface="Calibri"/>
                <a:ea typeface="Calibri"/>
                <a:cs typeface="Calibri"/>
                <a:sym typeface="Calibri"/>
              </a:rPr>
              <a:t>46432 </a:t>
            </a:r>
            <a:r>
              <a:rPr lang="en-US" sz="2000">
                <a:solidFill>
                  <a:srgbClr val="000000"/>
                </a:solidFill>
                <a:latin typeface="Calibri"/>
                <a:ea typeface="Calibri"/>
                <a:cs typeface="Calibri"/>
                <a:sym typeface="Calibri"/>
              </a:rPr>
              <a:t>x </a:t>
            </a:r>
            <a:r>
              <a:rPr b="1" lang="en-US" sz="2000">
                <a:solidFill>
                  <a:srgbClr val="000000"/>
                </a:solidFill>
                <a:latin typeface="Calibri"/>
                <a:ea typeface="Calibri"/>
                <a:cs typeface="Calibri"/>
                <a:sym typeface="Calibri"/>
              </a:rPr>
              <a:t>1,00 = </a:t>
            </a:r>
            <a:r>
              <a:rPr b="1" lang="en-US" sz="2000" u="sng">
                <a:solidFill>
                  <a:schemeClr val="dk1"/>
                </a:solidFill>
                <a:latin typeface="Calibri"/>
                <a:ea typeface="Calibri"/>
                <a:cs typeface="Calibri"/>
                <a:sym typeface="Calibri"/>
              </a:rPr>
              <a:t>46432 </a:t>
            </a:r>
            <a:r>
              <a:rPr baseline="-25000" lang="en-US" sz="2000">
                <a:solidFill>
                  <a:srgbClr val="000000"/>
                </a:solidFill>
                <a:latin typeface="Calibri"/>
                <a:ea typeface="Calibri"/>
                <a:cs typeface="Calibri"/>
                <a:sym typeface="Calibri"/>
              </a:rPr>
              <a:t>kWhth</a:t>
            </a:r>
            <a:endParaRPr sz="2000">
              <a:solidFill>
                <a:schemeClr val="dk1"/>
              </a:solidFill>
              <a:latin typeface="Calibri"/>
              <a:ea typeface="Calibri"/>
              <a:cs typeface="Calibri"/>
              <a:sym typeface="Calibri"/>
            </a:endParaRPr>
          </a:p>
        </p:txBody>
      </p:sp>
      <p:sp>
        <p:nvSpPr>
          <p:cNvPr id="375" name="Google Shape;375;p22"/>
          <p:cNvSpPr/>
          <p:nvPr/>
        </p:nvSpPr>
        <p:spPr>
          <a:xfrm>
            <a:off x="4109522" y="1641273"/>
            <a:ext cx="130439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FC7876"/>
                </a:solidFill>
                <a:latin typeface="Calibri"/>
                <a:ea typeface="Calibri"/>
                <a:cs typeface="Calibri"/>
                <a:sym typeface="Calibri"/>
              </a:rPr>
              <a:t>Gaz Naturel</a:t>
            </a:r>
            <a:endParaRPr/>
          </a:p>
        </p:txBody>
      </p:sp>
      <p:sp>
        <p:nvSpPr>
          <p:cNvPr id="376" name="Google Shape;376;p22"/>
          <p:cNvSpPr/>
          <p:nvPr/>
        </p:nvSpPr>
        <p:spPr>
          <a:xfrm>
            <a:off x="4109522" y="2154486"/>
            <a:ext cx="1031051"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FC7876"/>
                </a:solidFill>
                <a:latin typeface="Calibri"/>
                <a:ea typeface="Calibri"/>
                <a:cs typeface="Calibri"/>
                <a:sym typeface="Calibri"/>
              </a:rPr>
              <a:t> Biomasse</a:t>
            </a:r>
            <a:endParaRPr/>
          </a:p>
        </p:txBody>
      </p:sp>
      <p:sp>
        <p:nvSpPr>
          <p:cNvPr id="377" name="Google Shape;377;p22"/>
          <p:cNvSpPr/>
          <p:nvPr/>
        </p:nvSpPr>
        <p:spPr>
          <a:xfrm>
            <a:off x="4447636" y="1737775"/>
            <a:ext cx="403701"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cap="none">
                <a:solidFill>
                  <a:srgbClr val="FC7876"/>
                </a:solidFill>
                <a:latin typeface="Calibri"/>
                <a:ea typeface="Calibri"/>
                <a:cs typeface="Calibri"/>
                <a:sym typeface="Calibri"/>
              </a:rPr>
              <a:t>+</a:t>
            </a:r>
            <a:endParaRPr b="1" sz="4000" cap="none">
              <a:solidFill>
                <a:srgbClr val="FC7876"/>
              </a:solidFill>
              <a:latin typeface="Calibri"/>
              <a:ea typeface="Calibri"/>
              <a:cs typeface="Calibri"/>
              <a:sym typeface="Calibri"/>
            </a:endParaRPr>
          </a:p>
        </p:txBody>
      </p:sp>
      <p:sp>
        <p:nvSpPr>
          <p:cNvPr id="378" name="Google Shape;378;p22"/>
          <p:cNvSpPr/>
          <p:nvPr/>
        </p:nvSpPr>
        <p:spPr>
          <a:xfrm>
            <a:off x="5865357" y="2523818"/>
            <a:ext cx="2641300" cy="400110"/>
          </a:xfrm>
          <a:prstGeom prst="rect">
            <a:avLst/>
          </a:prstGeom>
          <a:blipFill rotWithShape="1">
            <a:blip r:embed="rId4">
              <a:alphaModFix/>
            </a:blip>
            <a:stretch>
              <a:fillRect b="-24239" l="0" r="0" t="-9088"/>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379" name="Google Shape;379;p22"/>
          <p:cNvSpPr/>
          <p:nvPr/>
        </p:nvSpPr>
        <p:spPr>
          <a:xfrm>
            <a:off x="3110567" y="4736124"/>
            <a:ext cx="417951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𝐸𝑝,</a:t>
            </a:r>
            <a:r>
              <a:rPr baseline="-25000" lang="en-US" sz="2000">
                <a:solidFill>
                  <a:schemeClr val="dk1"/>
                </a:solidFill>
                <a:latin typeface="Calibri"/>
                <a:ea typeface="Calibri"/>
                <a:cs typeface="Calibri"/>
                <a:sym typeface="Calibri"/>
              </a:rPr>
              <a:t>th </a:t>
            </a:r>
            <a:r>
              <a:rPr lang="en-US" sz="2000">
                <a:solidFill>
                  <a:schemeClr val="dk1"/>
                </a:solidFill>
                <a:latin typeface="Calibri"/>
                <a:ea typeface="Calibri"/>
                <a:cs typeface="Calibri"/>
                <a:sym typeface="Calibri"/>
              </a:rPr>
              <a:t>= </a:t>
            </a:r>
            <a:r>
              <a:rPr b="1" lang="en-US" sz="2000">
                <a:solidFill>
                  <a:srgbClr val="000000"/>
                </a:solidFill>
                <a:latin typeface="Calibri"/>
                <a:ea typeface="Calibri"/>
                <a:cs typeface="Calibri"/>
                <a:sym typeface="Calibri"/>
              </a:rPr>
              <a:t>403424 </a:t>
            </a:r>
            <a:r>
              <a:rPr lang="en-US" sz="2000">
                <a:solidFill>
                  <a:srgbClr val="000000"/>
                </a:solidFill>
                <a:latin typeface="Calibri"/>
                <a:ea typeface="Calibri"/>
                <a:cs typeface="Calibri"/>
                <a:sym typeface="Calibri"/>
              </a:rPr>
              <a:t>x </a:t>
            </a:r>
            <a:r>
              <a:rPr b="1" lang="en-US" sz="2000">
                <a:solidFill>
                  <a:srgbClr val="000000"/>
                </a:solidFill>
                <a:latin typeface="Calibri"/>
                <a:ea typeface="Calibri"/>
                <a:cs typeface="Calibri"/>
                <a:sym typeface="Calibri"/>
              </a:rPr>
              <a:t>1,05 = </a:t>
            </a:r>
            <a:r>
              <a:rPr b="1" lang="en-US" sz="2000" u="sng">
                <a:solidFill>
                  <a:srgbClr val="000000"/>
                </a:solidFill>
                <a:latin typeface="Calibri"/>
                <a:ea typeface="Calibri"/>
                <a:cs typeface="Calibri"/>
                <a:sym typeface="Calibri"/>
              </a:rPr>
              <a:t>423595 </a:t>
            </a:r>
            <a:r>
              <a:rPr lang="en-US" sz="2000">
                <a:solidFill>
                  <a:srgbClr val="000000"/>
                </a:solidFill>
                <a:latin typeface="Calibri"/>
                <a:ea typeface="Calibri"/>
                <a:cs typeface="Calibri"/>
                <a:sym typeface="Calibri"/>
              </a:rPr>
              <a:t>kWh</a:t>
            </a:r>
            <a:endParaRPr sz="2000">
              <a:solidFill>
                <a:schemeClr val="dk1"/>
              </a:solidFill>
              <a:latin typeface="Calibri"/>
              <a:ea typeface="Calibri"/>
              <a:cs typeface="Calibri"/>
              <a:sym typeface="Calibri"/>
            </a:endParaRPr>
          </a:p>
        </p:txBody>
      </p:sp>
      <p:sp>
        <p:nvSpPr>
          <p:cNvPr id="380" name="Google Shape;380;p22"/>
          <p:cNvSpPr/>
          <p:nvPr/>
        </p:nvSpPr>
        <p:spPr>
          <a:xfrm>
            <a:off x="1772891" y="4772224"/>
            <a:ext cx="130439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FC7876"/>
                </a:solidFill>
                <a:latin typeface="Calibri"/>
                <a:ea typeface="Calibri"/>
                <a:cs typeface="Calibri"/>
                <a:sym typeface="Calibri"/>
              </a:rPr>
              <a:t>Gaz Naturel</a:t>
            </a:r>
            <a:endParaRPr/>
          </a:p>
        </p:txBody>
      </p:sp>
      <p:sp>
        <p:nvSpPr>
          <p:cNvPr id="381" name="Google Shape;381;p22"/>
          <p:cNvSpPr/>
          <p:nvPr/>
        </p:nvSpPr>
        <p:spPr>
          <a:xfrm>
            <a:off x="7683500" y="5251834"/>
            <a:ext cx="121394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6</a:t>
            </a:r>
            <a:endParaRPr sz="2400">
              <a:solidFill>
                <a:schemeClr val="lt1"/>
              </a:solidFill>
              <a:latin typeface="Calibri"/>
              <a:ea typeface="Calibri"/>
              <a:cs typeface="Calibri"/>
              <a:sym typeface="Calibri"/>
            </a:endParaRPr>
          </a:p>
        </p:txBody>
      </p:sp>
      <p:sp>
        <p:nvSpPr>
          <p:cNvPr id="382" name="Google Shape;382;p22"/>
          <p:cNvSpPr/>
          <p:nvPr/>
        </p:nvSpPr>
        <p:spPr>
          <a:xfrm>
            <a:off x="208821" y="5342615"/>
            <a:ext cx="790825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d'énergie électrique primaire </a:t>
            </a:r>
            <a:endParaRPr sz="2000">
              <a:solidFill>
                <a:schemeClr val="dk1"/>
              </a:solidFill>
              <a:latin typeface="Calibri"/>
              <a:ea typeface="Calibri"/>
              <a:cs typeface="Calibri"/>
              <a:sym typeface="Calibri"/>
            </a:endParaRPr>
          </a:p>
        </p:txBody>
      </p:sp>
      <p:sp>
        <p:nvSpPr>
          <p:cNvPr id="383" name="Google Shape;383;p22"/>
          <p:cNvSpPr/>
          <p:nvPr/>
        </p:nvSpPr>
        <p:spPr>
          <a:xfrm>
            <a:off x="3110567" y="5677399"/>
            <a:ext cx="417951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𝐸</a:t>
            </a:r>
            <a:r>
              <a:rPr baseline="-25000" lang="en-US" sz="2000">
                <a:solidFill>
                  <a:schemeClr val="dk1"/>
                </a:solidFill>
                <a:latin typeface="Calibri"/>
                <a:ea typeface="Calibri"/>
                <a:cs typeface="Calibri"/>
                <a:sym typeface="Calibri"/>
              </a:rPr>
              <a:t>𝑝,el</a:t>
            </a:r>
            <a:r>
              <a:rPr lang="en-US" sz="2000">
                <a:solidFill>
                  <a:schemeClr val="dk1"/>
                </a:solidFill>
                <a:latin typeface="Calibri"/>
                <a:ea typeface="Calibri"/>
                <a:cs typeface="Calibri"/>
                <a:sym typeface="Calibri"/>
              </a:rPr>
              <a:t> = </a:t>
            </a:r>
            <a:r>
              <a:rPr b="1" lang="en-US" sz="2000">
                <a:solidFill>
                  <a:srgbClr val="000000"/>
                </a:solidFill>
                <a:latin typeface="Calibri"/>
                <a:ea typeface="Calibri"/>
                <a:cs typeface="Calibri"/>
                <a:sym typeface="Calibri"/>
              </a:rPr>
              <a:t>225377 </a:t>
            </a:r>
            <a:r>
              <a:rPr lang="en-US" sz="2000">
                <a:solidFill>
                  <a:srgbClr val="000000"/>
                </a:solidFill>
                <a:latin typeface="Calibri"/>
                <a:ea typeface="Calibri"/>
                <a:cs typeface="Calibri"/>
                <a:sym typeface="Calibri"/>
              </a:rPr>
              <a:t>x </a:t>
            </a:r>
            <a:r>
              <a:rPr b="1" lang="en-US" sz="2000">
                <a:solidFill>
                  <a:srgbClr val="000000"/>
                </a:solidFill>
                <a:latin typeface="Calibri"/>
                <a:ea typeface="Calibri"/>
                <a:cs typeface="Calibri"/>
                <a:sym typeface="Calibri"/>
              </a:rPr>
              <a:t>2,9= </a:t>
            </a:r>
            <a:r>
              <a:rPr b="1" lang="en-US" sz="2000" u="sng">
                <a:solidFill>
                  <a:srgbClr val="000000"/>
                </a:solidFill>
                <a:latin typeface="Calibri"/>
                <a:ea typeface="Calibri"/>
                <a:cs typeface="Calibri"/>
                <a:sym typeface="Calibri"/>
              </a:rPr>
              <a:t>653593 </a:t>
            </a:r>
            <a:r>
              <a:rPr lang="en-US" sz="2000">
                <a:solidFill>
                  <a:srgbClr val="000000"/>
                </a:solidFill>
                <a:latin typeface="Calibri"/>
                <a:ea typeface="Calibri"/>
                <a:cs typeface="Calibri"/>
                <a:sym typeface="Calibri"/>
              </a:rPr>
              <a:t>kWh</a:t>
            </a:r>
            <a:endParaRPr sz="2000">
              <a:solidFill>
                <a:schemeClr val="dk1"/>
              </a:solidFill>
              <a:latin typeface="Calibri"/>
              <a:ea typeface="Calibri"/>
              <a:cs typeface="Calibri"/>
              <a:sym typeface="Calibri"/>
            </a:endParaRPr>
          </a:p>
        </p:txBody>
      </p:sp>
      <p:sp>
        <p:nvSpPr>
          <p:cNvPr id="384" name="Google Shape;384;p22"/>
          <p:cNvSpPr/>
          <p:nvPr/>
        </p:nvSpPr>
        <p:spPr>
          <a:xfrm>
            <a:off x="1896356" y="5692788"/>
            <a:ext cx="112402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FC7876"/>
                </a:solidFill>
                <a:latin typeface="Calibri"/>
                <a:ea typeface="Calibri"/>
                <a:cs typeface="Calibri"/>
                <a:sym typeface="Calibri"/>
              </a:rPr>
              <a:t>Électricité</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pic>
        <p:nvPicPr>
          <p:cNvPr id="389" name="Google Shape;389;p23"/>
          <p:cNvPicPr preferRelativeResize="0"/>
          <p:nvPr/>
        </p:nvPicPr>
        <p:blipFill rotWithShape="1">
          <a:blip r:embed="rId3">
            <a:alphaModFix/>
          </a:blip>
          <a:srcRect b="0" l="0" r="0" t="0"/>
          <a:stretch/>
        </p:blipFill>
        <p:spPr>
          <a:xfrm>
            <a:off x="5960234" y="3833005"/>
            <a:ext cx="2295068" cy="1517125"/>
          </a:xfrm>
          <a:prstGeom prst="rect">
            <a:avLst/>
          </a:prstGeom>
          <a:noFill/>
          <a:ln>
            <a:noFill/>
          </a:ln>
        </p:spPr>
      </p:pic>
      <p:sp>
        <p:nvSpPr>
          <p:cNvPr id="390" name="Google Shape;390;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91" name="Google Shape;391;p2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a:solidFill>
                <a:srgbClr val="00B050"/>
              </a:solidFill>
            </a:endParaRPr>
          </a:p>
        </p:txBody>
      </p:sp>
      <p:sp>
        <p:nvSpPr>
          <p:cNvPr id="392" name="Google Shape;392;p23"/>
          <p:cNvSpPr/>
          <p:nvPr/>
        </p:nvSpPr>
        <p:spPr>
          <a:xfrm>
            <a:off x="7579418" y="1014300"/>
            <a:ext cx="11454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7</a:t>
            </a:r>
            <a:endParaRPr sz="2400">
              <a:solidFill>
                <a:schemeClr val="lt1"/>
              </a:solidFill>
              <a:latin typeface="Calibri"/>
              <a:ea typeface="Calibri"/>
              <a:cs typeface="Calibri"/>
              <a:sym typeface="Calibri"/>
            </a:endParaRPr>
          </a:p>
        </p:txBody>
      </p:sp>
      <p:sp>
        <p:nvSpPr>
          <p:cNvPr id="393" name="Google Shape;393;p23"/>
          <p:cNvSpPr/>
          <p:nvPr/>
        </p:nvSpPr>
        <p:spPr>
          <a:xfrm>
            <a:off x="327621" y="1104014"/>
            <a:ext cx="783095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 total annuel des énergies primaires renouvelables, </a:t>
            </a:r>
            <a:endParaRPr sz="2000">
              <a:solidFill>
                <a:schemeClr val="dk1"/>
              </a:solidFill>
              <a:latin typeface="Calibri"/>
              <a:ea typeface="Calibri"/>
              <a:cs typeface="Calibri"/>
              <a:sym typeface="Calibri"/>
            </a:endParaRPr>
          </a:p>
        </p:txBody>
      </p:sp>
      <p:sp>
        <p:nvSpPr>
          <p:cNvPr id="394" name="Google Shape;394;p23"/>
          <p:cNvSpPr/>
          <p:nvPr/>
        </p:nvSpPr>
        <p:spPr>
          <a:xfrm>
            <a:off x="1654157" y="1528887"/>
            <a:ext cx="454015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𝐸𝑝,</a:t>
            </a:r>
            <a:r>
              <a:rPr baseline="-25000" lang="en-US" sz="2000">
                <a:solidFill>
                  <a:schemeClr val="dk1"/>
                </a:solidFill>
                <a:latin typeface="Calibri"/>
                <a:ea typeface="Calibri"/>
                <a:cs typeface="Calibri"/>
                <a:sym typeface="Calibri"/>
              </a:rPr>
              <a:t>Ren = </a:t>
            </a:r>
            <a:r>
              <a:rPr lang="en-US" sz="2000">
                <a:solidFill>
                  <a:schemeClr val="dk1"/>
                </a:solidFill>
                <a:latin typeface="Calibri"/>
                <a:ea typeface="Calibri"/>
                <a:cs typeface="Calibri"/>
                <a:sym typeface="Calibri"/>
              </a:rPr>
              <a:t>(101359 +</a:t>
            </a:r>
            <a:r>
              <a:rPr lang="en-US" sz="2000">
                <a:solidFill>
                  <a:srgbClr val="000000"/>
                </a:solidFill>
                <a:latin typeface="Calibri"/>
                <a:ea typeface="Calibri"/>
                <a:cs typeface="Calibri"/>
                <a:sym typeface="Calibri"/>
              </a:rPr>
              <a:t> 36555</a:t>
            </a:r>
            <a:r>
              <a:rPr lang="en-US" sz="2000">
                <a:solidFill>
                  <a:schemeClr val="dk1"/>
                </a:solidFill>
                <a:latin typeface="Calibri"/>
                <a:ea typeface="Calibri"/>
                <a:cs typeface="Calibri"/>
                <a:sym typeface="Calibri"/>
              </a:rPr>
              <a:t>) = </a:t>
            </a:r>
            <a:r>
              <a:rPr b="1" lang="en-US" sz="2000" u="sng">
                <a:solidFill>
                  <a:schemeClr val="dk1"/>
                </a:solidFill>
                <a:latin typeface="Calibri"/>
                <a:ea typeface="Calibri"/>
                <a:cs typeface="Calibri"/>
                <a:sym typeface="Calibri"/>
              </a:rPr>
              <a:t>137913 </a:t>
            </a:r>
            <a:r>
              <a:rPr lang="en-US" sz="2000">
                <a:solidFill>
                  <a:schemeClr val="dk1"/>
                </a:solidFill>
                <a:latin typeface="Calibri"/>
                <a:ea typeface="Calibri"/>
                <a:cs typeface="Calibri"/>
                <a:sym typeface="Calibri"/>
              </a:rPr>
              <a:t>kWh</a:t>
            </a:r>
            <a:endParaRPr baseline="-25000" sz="2000">
              <a:solidFill>
                <a:schemeClr val="dk1"/>
              </a:solidFill>
              <a:latin typeface="Calibri"/>
              <a:ea typeface="Calibri"/>
              <a:cs typeface="Calibri"/>
              <a:sym typeface="Calibri"/>
            </a:endParaRPr>
          </a:p>
        </p:txBody>
      </p:sp>
      <p:sp>
        <p:nvSpPr>
          <p:cNvPr id="395" name="Google Shape;395;p23"/>
          <p:cNvSpPr/>
          <p:nvPr/>
        </p:nvSpPr>
        <p:spPr>
          <a:xfrm>
            <a:off x="7579418" y="2220555"/>
            <a:ext cx="1158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8</a:t>
            </a:r>
            <a:endParaRPr sz="2400">
              <a:solidFill>
                <a:schemeClr val="lt1"/>
              </a:solidFill>
              <a:latin typeface="Calibri"/>
              <a:ea typeface="Calibri"/>
              <a:cs typeface="Calibri"/>
              <a:sym typeface="Calibri"/>
            </a:endParaRPr>
          </a:p>
        </p:txBody>
      </p:sp>
      <p:sp>
        <p:nvSpPr>
          <p:cNvPr id="396" name="Google Shape;396;p23"/>
          <p:cNvSpPr/>
          <p:nvPr/>
        </p:nvSpPr>
        <p:spPr>
          <a:xfrm>
            <a:off x="347044" y="2317389"/>
            <a:ext cx="7740375"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annuelle d'énergie primaire </a:t>
            </a:r>
            <a:r>
              <a:rPr lang="en-US" sz="2000">
                <a:solidFill>
                  <a:schemeClr val="dk1"/>
                </a:solidFill>
                <a:latin typeface="Calibri"/>
                <a:ea typeface="Calibri"/>
                <a:cs typeface="Calibri"/>
                <a:sym typeface="Calibri"/>
              </a:rPr>
              <a:t>𝐸𝑝</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97" name="Google Shape;397;p23"/>
          <p:cNvSpPr/>
          <p:nvPr/>
        </p:nvSpPr>
        <p:spPr>
          <a:xfrm>
            <a:off x="7634822" y="3487386"/>
            <a:ext cx="119167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9</a:t>
            </a:r>
            <a:endParaRPr sz="2400">
              <a:solidFill>
                <a:schemeClr val="lt1"/>
              </a:solidFill>
              <a:latin typeface="Calibri"/>
              <a:ea typeface="Calibri"/>
              <a:cs typeface="Calibri"/>
              <a:sym typeface="Calibri"/>
            </a:endParaRPr>
          </a:p>
        </p:txBody>
      </p:sp>
      <p:sp>
        <p:nvSpPr>
          <p:cNvPr id="398" name="Google Shape;398;p23"/>
          <p:cNvSpPr/>
          <p:nvPr/>
        </p:nvSpPr>
        <p:spPr>
          <a:xfrm>
            <a:off x="347044" y="3569895"/>
            <a:ext cx="790825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 pourcentage d'énergie renouvelable sur place, au total</a:t>
            </a:r>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consommation d'énergie primaire (SER et conventionnelle) </a:t>
            </a:r>
            <a:endParaRPr sz="2000">
              <a:solidFill>
                <a:schemeClr val="dk1"/>
              </a:solidFill>
              <a:latin typeface="Calibri"/>
              <a:ea typeface="Calibri"/>
              <a:cs typeface="Calibri"/>
              <a:sym typeface="Calibri"/>
            </a:endParaRPr>
          </a:p>
        </p:txBody>
      </p:sp>
      <p:sp>
        <p:nvSpPr>
          <p:cNvPr id="399" name="Google Shape;399;p23"/>
          <p:cNvSpPr/>
          <p:nvPr/>
        </p:nvSpPr>
        <p:spPr>
          <a:xfrm>
            <a:off x="1654157" y="2853766"/>
            <a:ext cx="443903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𝐸𝑝 = (</a:t>
            </a:r>
            <a:r>
              <a:rPr lang="en-US" sz="2000">
                <a:solidFill>
                  <a:srgbClr val="000000"/>
                </a:solidFill>
                <a:latin typeface="Calibri"/>
                <a:ea typeface="Calibri"/>
                <a:cs typeface="Calibri"/>
                <a:sym typeface="Calibri"/>
              </a:rPr>
              <a:t>423595 </a:t>
            </a:r>
            <a:r>
              <a:rPr lang="en-US" sz="2000">
                <a:solidFill>
                  <a:schemeClr val="dk1"/>
                </a:solidFill>
                <a:latin typeface="Calibri"/>
                <a:ea typeface="Calibri"/>
                <a:cs typeface="Calibri"/>
                <a:sym typeface="Calibri"/>
              </a:rPr>
              <a:t>+</a:t>
            </a:r>
            <a:r>
              <a:rPr lang="en-US" sz="2000">
                <a:solidFill>
                  <a:srgbClr val="000000"/>
                </a:solidFill>
                <a:latin typeface="Calibri"/>
                <a:ea typeface="Calibri"/>
                <a:cs typeface="Calibri"/>
                <a:sym typeface="Calibri"/>
              </a:rPr>
              <a:t> 653593</a:t>
            </a:r>
            <a:r>
              <a:rPr lang="en-US" sz="2000">
                <a:solidFill>
                  <a:schemeClr val="dk1"/>
                </a:solidFill>
                <a:latin typeface="Calibri"/>
                <a:ea typeface="Calibri"/>
                <a:cs typeface="Calibri"/>
                <a:sym typeface="Calibri"/>
              </a:rPr>
              <a:t>) = </a:t>
            </a:r>
            <a:r>
              <a:rPr b="1" lang="en-US" sz="1800" u="sng">
                <a:solidFill>
                  <a:schemeClr val="dk1"/>
                </a:solidFill>
                <a:latin typeface="Calibri"/>
                <a:ea typeface="Calibri"/>
                <a:cs typeface="Calibri"/>
                <a:sym typeface="Calibri"/>
              </a:rPr>
              <a:t>1077189 </a:t>
            </a:r>
            <a:r>
              <a:rPr lang="en-US" sz="2400">
                <a:solidFill>
                  <a:schemeClr val="dk1"/>
                </a:solidFill>
                <a:latin typeface="Calibri"/>
                <a:ea typeface="Calibri"/>
                <a:cs typeface="Calibri"/>
                <a:sym typeface="Calibri"/>
              </a:rPr>
              <a:t>kWh</a:t>
            </a:r>
            <a:endParaRPr baseline="-25000" sz="2400">
              <a:solidFill>
                <a:schemeClr val="dk1"/>
              </a:solidFill>
              <a:latin typeface="Calibri"/>
              <a:ea typeface="Calibri"/>
              <a:cs typeface="Calibri"/>
              <a:sym typeface="Calibri"/>
            </a:endParaRPr>
          </a:p>
        </p:txBody>
      </p:sp>
      <p:sp>
        <p:nvSpPr>
          <p:cNvPr id="400" name="Google Shape;400;p23"/>
          <p:cNvSpPr/>
          <p:nvPr/>
        </p:nvSpPr>
        <p:spPr>
          <a:xfrm>
            <a:off x="6452272" y="4496062"/>
            <a:ext cx="1479615"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11,4 %</a:t>
            </a:r>
            <a:endParaRPr b="1" baseline="30000" sz="2800" u="sng">
              <a:solidFill>
                <a:srgbClr val="FF0000"/>
              </a:solidFill>
              <a:latin typeface="Calibri"/>
              <a:ea typeface="Calibri"/>
              <a:cs typeface="Calibri"/>
              <a:sym typeface="Calibri"/>
            </a:endParaRPr>
          </a:p>
        </p:txBody>
      </p:sp>
      <p:sp>
        <p:nvSpPr>
          <p:cNvPr id="401" name="Google Shape;401;p23"/>
          <p:cNvSpPr/>
          <p:nvPr/>
        </p:nvSpPr>
        <p:spPr>
          <a:xfrm>
            <a:off x="5773625" y="4582981"/>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2" name="Google Shape;402;p23"/>
          <p:cNvGrpSpPr/>
          <p:nvPr/>
        </p:nvGrpSpPr>
        <p:grpSpPr>
          <a:xfrm>
            <a:off x="1654157" y="4081293"/>
            <a:ext cx="2733441" cy="1323440"/>
            <a:chOff x="1950864" y="4085191"/>
            <a:chExt cx="2733441" cy="1323440"/>
          </a:xfrm>
        </p:grpSpPr>
        <p:sp>
          <p:nvSpPr>
            <p:cNvPr id="403" name="Google Shape;403;p23"/>
            <p:cNvSpPr txBox="1"/>
            <p:nvPr/>
          </p:nvSpPr>
          <p:spPr>
            <a:xfrm>
              <a:off x="2567218" y="4341849"/>
              <a:ext cx="150073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137913</a:t>
              </a:r>
              <a:r>
                <a:rPr lang="en-US" sz="2000">
                  <a:solidFill>
                    <a:schemeClr val="dk1"/>
                  </a:solidFill>
                  <a:latin typeface="Calibri"/>
                  <a:ea typeface="Calibri"/>
                  <a:cs typeface="Calibri"/>
                  <a:sym typeface="Calibri"/>
                </a:rPr>
                <a:t> kWh</a:t>
              </a:r>
              <a:endParaRPr baseline="-25000" sz="2000">
                <a:solidFill>
                  <a:schemeClr val="dk1"/>
                </a:solidFill>
                <a:latin typeface="Calibri"/>
                <a:ea typeface="Calibri"/>
                <a:cs typeface="Calibri"/>
                <a:sym typeface="Calibri"/>
              </a:endParaRPr>
            </a:p>
          </p:txBody>
        </p:sp>
        <p:sp>
          <p:nvSpPr>
            <p:cNvPr id="404" name="Google Shape;404;p23"/>
            <p:cNvSpPr txBox="1"/>
            <p:nvPr/>
          </p:nvSpPr>
          <p:spPr>
            <a:xfrm>
              <a:off x="1950864" y="5008521"/>
              <a:ext cx="273344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1077189 + 137913</a:t>
              </a:r>
              <a:r>
                <a:rPr lang="en-US" sz="2000">
                  <a:solidFill>
                    <a:schemeClr val="dk1"/>
                  </a:solidFill>
                  <a:latin typeface="Calibri"/>
                  <a:ea typeface="Calibri"/>
                  <a:cs typeface="Calibri"/>
                  <a:sym typeface="Calibri"/>
                </a:rPr>
                <a:t> kWh</a:t>
              </a:r>
              <a:endParaRPr baseline="30000" sz="2000">
                <a:solidFill>
                  <a:schemeClr val="dk1"/>
                </a:solidFill>
                <a:latin typeface="Calibri"/>
                <a:ea typeface="Calibri"/>
                <a:cs typeface="Calibri"/>
                <a:sym typeface="Calibri"/>
              </a:endParaRPr>
            </a:p>
          </p:txBody>
        </p:sp>
        <p:sp>
          <p:nvSpPr>
            <p:cNvPr id="405" name="Google Shape;405;p23"/>
            <p:cNvSpPr/>
            <p:nvPr/>
          </p:nvSpPr>
          <p:spPr>
            <a:xfrm>
              <a:off x="1959036" y="4085191"/>
              <a:ext cx="2717096"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FC7876"/>
                  </a:solidFill>
                  <a:latin typeface="Calibri"/>
                  <a:ea typeface="Calibri"/>
                  <a:cs typeface="Calibri"/>
                  <a:sym typeface="Calibri"/>
                </a:rPr>
                <a:t>_____</a:t>
              </a:r>
              <a:endParaRPr b="1" sz="5400" cap="none">
                <a:solidFill>
                  <a:srgbClr val="FC7876"/>
                </a:solidFill>
                <a:latin typeface="Calibri"/>
                <a:ea typeface="Calibri"/>
                <a:cs typeface="Calibri"/>
                <a:sym typeface="Calibri"/>
              </a:endParaRPr>
            </a:p>
          </p:txBody>
        </p:sp>
      </p:grpSp>
      <p:sp>
        <p:nvSpPr>
          <p:cNvPr id="406" name="Google Shape;406;p23"/>
          <p:cNvSpPr/>
          <p:nvPr/>
        </p:nvSpPr>
        <p:spPr>
          <a:xfrm>
            <a:off x="4343359" y="4281348"/>
            <a:ext cx="50206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a:solidFill>
                  <a:srgbClr val="FC7876"/>
                </a:solidFill>
                <a:latin typeface="Calibri"/>
                <a:ea typeface="Calibri"/>
                <a:cs typeface="Calibri"/>
                <a:sym typeface="Calibri"/>
              </a:rPr>
              <a:t>x</a:t>
            </a:r>
            <a:endParaRPr b="1" sz="5400" cap="none">
              <a:solidFill>
                <a:srgbClr val="FC7876"/>
              </a:solidFill>
              <a:latin typeface="Calibri"/>
              <a:ea typeface="Calibri"/>
              <a:cs typeface="Calibri"/>
              <a:sym typeface="Calibri"/>
            </a:endParaRPr>
          </a:p>
        </p:txBody>
      </p:sp>
      <p:sp>
        <p:nvSpPr>
          <p:cNvPr id="407" name="Google Shape;407;p23"/>
          <p:cNvSpPr/>
          <p:nvPr/>
        </p:nvSpPr>
        <p:spPr>
          <a:xfrm>
            <a:off x="4845420" y="4512181"/>
            <a:ext cx="65114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chemeClr val="dk1"/>
                </a:solidFill>
                <a:latin typeface="Calibri"/>
                <a:ea typeface="Calibri"/>
                <a:cs typeface="Calibri"/>
                <a:sym typeface="Calibri"/>
              </a:rPr>
              <a:t>100</a:t>
            </a:r>
            <a:endParaRPr sz="24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2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413" name="Google Shape;413;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a:solidFill>
                <a:srgbClr val="00B050"/>
              </a:solidFill>
            </a:endParaRPr>
          </a:p>
        </p:txBody>
      </p:sp>
      <p:sp>
        <p:nvSpPr>
          <p:cNvPr id="414" name="Google Shape;414;p24"/>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20" name="Google Shape;420;p25"/>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22 maisons individuelles, un jardin d'enfants et une école primaire. Tous les bâtiments sont connectés au réseau électrique principal et tous sont équipés de chaudières centrales (gaz naturel ou fioul). L'eau chaude sanitaire est couverte par des capteurs solaires dans certaines maisons, à la maternelle et à l'école.</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Le jardin d'enfants et certaines maisons sont équipés de panneaux photovoltaïques intégrés à leur enveloppe pour couvrir partiellement les besoins de refroidissement et d'éclairage.</a:t>
            </a:r>
            <a:endParaRPr/>
          </a:p>
          <a:p>
            <a:pPr indent="0" lvl="0" marL="0" marR="0" rtl="0" algn="l">
              <a:spcBef>
                <a:spcPts val="440"/>
              </a:spcBef>
              <a:spcAft>
                <a:spcPts val="0"/>
              </a:spcAft>
              <a:buClr>
                <a:schemeClr val="dk1"/>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ctr">
              <a:spcBef>
                <a:spcPts val="440"/>
              </a:spcBef>
              <a:spcAft>
                <a:spcPts val="0"/>
              </a:spcAft>
              <a:buClr>
                <a:schemeClr val="dk1"/>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421" name="Google Shape;421;p2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a:solidFill>
                <a:srgbClr val="00B050"/>
              </a:solidFill>
            </a:endParaRPr>
          </a:p>
        </p:txBody>
      </p:sp>
      <p:sp>
        <p:nvSpPr>
          <p:cNvPr id="422" name="Google Shape;422;p25"/>
          <p:cNvSpPr txBox="1"/>
          <p:nvPr/>
        </p:nvSpPr>
        <p:spPr>
          <a:xfrm>
            <a:off x="187361" y="3836122"/>
            <a:ext cx="8714158"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1" i="1" lang="en-US" sz="2200">
                <a:solidFill>
                  <a:schemeClr val="dk1"/>
                </a:solidFill>
                <a:latin typeface="Calibri"/>
                <a:ea typeface="Calibri"/>
                <a:cs typeface="Calibri"/>
                <a:sym typeface="Calibri"/>
              </a:rPr>
              <a:t>Données disponibles</a:t>
            </a:r>
            <a:r>
              <a:rPr i="1" lang="en-US" sz="2200">
                <a:solidFill>
                  <a:schemeClr val="dk1"/>
                </a:solidFill>
                <a:latin typeface="Calibri"/>
                <a:ea typeface="Calibri"/>
                <a:cs typeface="Calibri"/>
                <a:sym typeface="Calibri"/>
              </a:rPr>
              <a:t> : </a:t>
            </a:r>
            <a:r>
              <a:rPr lang="en-US" sz="2200">
                <a:solidFill>
                  <a:schemeClr val="dk1"/>
                </a:solidFill>
                <a:latin typeface="Calibri"/>
                <a:ea typeface="Calibri"/>
                <a:cs typeface="Calibri"/>
                <a:sym typeface="Calibri"/>
              </a:rPr>
              <a:t>La </a:t>
            </a:r>
            <a:r>
              <a:rPr b="1" lang="en-US" sz="2200">
                <a:solidFill>
                  <a:schemeClr val="dk1"/>
                </a:solidFill>
                <a:latin typeface="Calibri"/>
                <a:ea typeface="Calibri"/>
                <a:cs typeface="Calibri"/>
                <a:sym typeface="Calibri"/>
              </a:rPr>
              <a:t>consommation totale d'énergie renouvelable sur place </a:t>
            </a:r>
            <a:r>
              <a:rPr lang="en-US" sz="2200">
                <a:solidFill>
                  <a:schemeClr val="dk1"/>
                </a:solidFill>
                <a:latin typeface="Calibri"/>
                <a:ea typeface="Calibri"/>
                <a:cs typeface="Calibri"/>
                <a:sym typeface="Calibri"/>
              </a:rPr>
              <a:t>et la </a:t>
            </a:r>
            <a:r>
              <a:rPr b="1" lang="en-US" sz="2200">
                <a:solidFill>
                  <a:schemeClr val="dk1"/>
                </a:solidFill>
                <a:latin typeface="Calibri"/>
                <a:ea typeface="Calibri"/>
                <a:cs typeface="Calibri"/>
                <a:sym typeface="Calibri"/>
              </a:rPr>
              <a:t>consommation totale d'énergie thermique et électrique</a:t>
            </a:r>
            <a:r>
              <a:rPr lang="en-US" sz="2200">
                <a:solidFill>
                  <a:schemeClr val="dk1"/>
                </a:solidFill>
                <a:latin typeface="Calibri"/>
                <a:ea typeface="Calibri"/>
                <a:cs typeface="Calibri"/>
                <a:sym typeface="Calibri"/>
              </a:rPr>
              <a:t> de tous les bâtiments du quartier    </a:t>
            </a:r>
            <a:endParaRPr/>
          </a:p>
          <a:p>
            <a:pPr indent="0" lvl="0" marL="0" marR="0" rtl="0" algn="l">
              <a:spcBef>
                <a:spcPts val="6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grpSp>
        <p:nvGrpSpPr>
          <p:cNvPr id="423" name="Google Shape;423;p25"/>
          <p:cNvGrpSpPr/>
          <p:nvPr/>
        </p:nvGrpSpPr>
        <p:grpSpPr>
          <a:xfrm>
            <a:off x="381000" y="4987949"/>
            <a:ext cx="8514080" cy="1145373"/>
            <a:chOff x="340512" y="3584452"/>
            <a:chExt cx="8514080" cy="1145373"/>
          </a:xfrm>
        </p:grpSpPr>
        <p:sp>
          <p:nvSpPr>
            <p:cNvPr id="424" name="Google Shape;424;p25"/>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pourcentage d'énergie renouvelable sur place au total</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consommation d'énergie primaire (SER et conventionnelle)</a:t>
              </a:r>
              <a:endParaRPr b="1" sz="2000">
                <a:solidFill>
                  <a:schemeClr val="dk1"/>
                </a:solidFill>
                <a:latin typeface="Calibri"/>
                <a:ea typeface="Calibri"/>
                <a:cs typeface="Calibri"/>
                <a:sym typeface="Calibri"/>
              </a:endParaRPr>
            </a:p>
          </p:txBody>
        </p:sp>
        <p:pic>
          <p:nvPicPr>
            <p:cNvPr id="425" name="Google Shape;425;p25"/>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26"/>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31" name="Google Shape;431;p26"/>
          <p:cNvSpPr/>
          <p:nvPr/>
        </p:nvSpPr>
        <p:spPr>
          <a:xfrm>
            <a:off x="485563" y="5447398"/>
            <a:ext cx="8658437"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000000"/>
                </a:solidFill>
                <a:latin typeface="Calibri"/>
                <a:ea typeface="Calibri"/>
                <a:cs typeface="Calibri"/>
                <a:sym typeface="Calibri"/>
              </a:rPr>
              <a:t>* Pour les maisons individuelles, les consommations sont données en tant que valeur totale agrégée pour tous les bâtiments</a:t>
            </a:r>
            <a:endParaRPr sz="1600">
              <a:solidFill>
                <a:srgbClr val="000000"/>
              </a:solidFill>
              <a:latin typeface="Calibri"/>
              <a:ea typeface="Calibri"/>
              <a:cs typeface="Calibri"/>
              <a:sym typeface="Calibri"/>
            </a:endParaRPr>
          </a:p>
        </p:txBody>
      </p:sp>
      <p:sp>
        <p:nvSpPr>
          <p:cNvPr id="432" name="Google Shape;432;p2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433" name="Google Shape;433;p26"/>
          <p:cNvSpPr/>
          <p:nvPr/>
        </p:nvSpPr>
        <p:spPr>
          <a:xfrm>
            <a:off x="438052" y="782421"/>
            <a:ext cx="35497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434" name="Google Shape;434;p26"/>
          <p:cNvSpPr/>
          <p:nvPr/>
        </p:nvSpPr>
        <p:spPr>
          <a:xfrm>
            <a:off x="6946013" y="772061"/>
            <a:ext cx="200455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à 2</a:t>
            </a:r>
            <a:endParaRPr sz="2400">
              <a:solidFill>
                <a:schemeClr val="lt1"/>
              </a:solidFill>
              <a:latin typeface="Calibri"/>
              <a:ea typeface="Calibri"/>
              <a:cs typeface="Calibri"/>
              <a:sym typeface="Calibri"/>
            </a:endParaRPr>
          </a:p>
        </p:txBody>
      </p:sp>
      <p:graphicFrame>
        <p:nvGraphicFramePr>
          <p:cNvPr id="435" name="Google Shape;435;p26"/>
          <p:cNvGraphicFramePr/>
          <p:nvPr/>
        </p:nvGraphicFramePr>
        <p:xfrm>
          <a:off x="424109" y="1322439"/>
          <a:ext cx="3000000" cy="3000000"/>
        </p:xfrm>
        <a:graphic>
          <a:graphicData uri="http://schemas.openxmlformats.org/drawingml/2006/table">
            <a:tbl>
              <a:tblPr bandRow="1" firstRow="1">
                <a:noFill/>
                <a:tableStyleId>{7D496AFF-8F84-4659-8047-D881B6914C58}</a:tableStyleId>
              </a:tblPr>
              <a:tblGrid>
                <a:gridCol w="2174550"/>
                <a:gridCol w="2011450"/>
                <a:gridCol w="1676400"/>
                <a:gridCol w="2056300"/>
                <a:gridCol w="648800"/>
              </a:tblGrid>
              <a:tr h="507250">
                <a:tc>
                  <a:txBody>
                    <a:bodyPr/>
                    <a:lstStyle/>
                    <a:p>
                      <a:pPr indent="0" lvl="0" marL="0" marR="0" rtl="0" algn="l">
                        <a:spcBef>
                          <a:spcPts val="0"/>
                        </a:spcBef>
                        <a:spcAft>
                          <a:spcPts val="0"/>
                        </a:spcAft>
                        <a:buNone/>
                      </a:pPr>
                      <a:r>
                        <a:rPr b="1" lang="en-US" sz="1400"/>
                        <a:t>Consommation d'énergie annuelle calculée </a:t>
                      </a:r>
                      <a:endParaRPr sz="1400"/>
                    </a:p>
                  </a:txBody>
                  <a:tcPr marT="45725" marB="45725" marR="91450" marL="91450"/>
                </a:tc>
                <a:tc>
                  <a:txBody>
                    <a:bodyPr/>
                    <a:lstStyle/>
                    <a:p>
                      <a:pPr indent="0" lvl="0" marL="0" marR="0" rtl="0" algn="ctr">
                        <a:spcBef>
                          <a:spcPts val="0"/>
                        </a:spcBef>
                        <a:spcAft>
                          <a:spcPts val="0"/>
                        </a:spcAft>
                        <a:buNone/>
                      </a:pPr>
                      <a:r>
                        <a:rPr lang="en-US" sz="1400"/>
                        <a:t>jardin d'enfants</a:t>
                      </a:r>
                      <a:endParaRPr sz="1400"/>
                    </a:p>
                  </a:txBody>
                  <a:tcPr marT="45725" marB="45725" marR="91450" marL="91450" anchor="ctr"/>
                </a:tc>
                <a:tc>
                  <a:txBody>
                    <a:bodyPr/>
                    <a:lstStyle/>
                    <a:p>
                      <a:pPr indent="0" lvl="0" marL="0" marR="0" rtl="0" algn="ctr">
                        <a:spcBef>
                          <a:spcPts val="0"/>
                        </a:spcBef>
                        <a:spcAft>
                          <a:spcPts val="0"/>
                        </a:spcAft>
                        <a:buNone/>
                      </a:pPr>
                      <a:r>
                        <a:rPr lang="en-US" sz="1400"/>
                        <a:t>École</a:t>
                      </a:r>
                      <a:endParaRPr sz="1400">
                        <a:solidFill>
                          <a:schemeClr val="lt1"/>
                        </a:solidFill>
                      </a:endParaRPr>
                    </a:p>
                  </a:txBody>
                  <a:tcPr marT="45725" marB="45725" marR="91450" marL="91450" anchor="ctr"/>
                </a:tc>
                <a:tc>
                  <a:txBody>
                    <a:bodyPr/>
                    <a:lstStyle/>
                    <a:p>
                      <a:pPr indent="0" lvl="0" marL="0" marR="0" rtl="0" algn="ctr">
                        <a:spcBef>
                          <a:spcPts val="0"/>
                        </a:spcBef>
                        <a:spcAft>
                          <a:spcPts val="0"/>
                        </a:spcAft>
                        <a:buNone/>
                      </a:pPr>
                      <a:r>
                        <a:rPr lang="en-US" sz="1400"/>
                        <a:t>Maisons individuelles (22)*</a:t>
                      </a:r>
                      <a:endParaRPr sz="1400"/>
                    </a:p>
                  </a:txBody>
                  <a:tcPr marT="45725" marB="45725" marR="91450" marL="91450" anchor="ctr"/>
                </a:tc>
                <a:tc>
                  <a:txBody>
                    <a:bodyPr/>
                    <a:lstStyle/>
                    <a:p>
                      <a:pPr indent="0" lvl="0" marL="0" marR="0" rtl="0" algn="ctr">
                        <a:spcBef>
                          <a:spcPts val="0"/>
                        </a:spcBef>
                        <a:spcAft>
                          <a:spcPts val="0"/>
                        </a:spcAft>
                        <a:buNone/>
                      </a:pPr>
                      <a:r>
                        <a:rPr lang="en-US" sz="1400"/>
                        <a:t>Total</a:t>
                      </a:r>
                      <a:endParaRPr sz="1400"/>
                    </a:p>
                  </a:txBody>
                  <a:tcPr marT="45725" marB="45725" marR="91450" marL="91450" anchor="ctr"/>
                </a:tc>
              </a:tr>
              <a:tr h="50725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thermique (</a:t>
                      </a:r>
                      <a:r>
                        <a:rPr b="1" baseline="-25000" lang="en-US" sz="1400" u="none" cap="none" strike="noStrike"/>
                        <a:t>kWhth</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spcBef>
                          <a:spcPts val="0"/>
                        </a:spcBef>
                        <a:spcAft>
                          <a:spcPts val="0"/>
                        </a:spcAft>
                        <a:buNone/>
                      </a:pPr>
                      <a:r>
                        <a:rPr b="0" lang="en-US" sz="1400"/>
                        <a:t>52470</a:t>
                      </a:r>
                      <a:endParaRPr/>
                    </a:p>
                    <a:p>
                      <a:pPr indent="0" lvl="0" marL="0" marR="0" rtl="0" algn="ctr">
                        <a:spcBef>
                          <a:spcPts val="0"/>
                        </a:spcBef>
                        <a:spcAft>
                          <a:spcPts val="0"/>
                        </a:spcAft>
                        <a:buNone/>
                      </a:pPr>
                      <a:r>
                        <a:rPr b="0" lang="en-US" sz="1400"/>
                        <a:t>(gaz naturel)</a:t>
                      </a:r>
                      <a:endParaRPr b="0" sz="1400"/>
                    </a:p>
                  </a:txBody>
                  <a:tcPr marT="45725" marB="45725" marR="91450" marL="91450" anchor="ctr"/>
                </a:tc>
                <a:tc>
                  <a:txBody>
                    <a:bodyPr/>
                    <a:lstStyle/>
                    <a:p>
                      <a:pPr indent="0" lvl="0" marL="0" marR="0" rtl="0" algn="ctr">
                        <a:spcBef>
                          <a:spcPts val="0"/>
                        </a:spcBef>
                        <a:spcAft>
                          <a:spcPts val="0"/>
                        </a:spcAft>
                        <a:buNone/>
                      </a:pPr>
                      <a:r>
                        <a:rPr b="0" lang="en-US" sz="1400"/>
                        <a:t>112929</a:t>
                      </a:r>
                      <a:endParaRPr b="0" sz="1400"/>
                    </a:p>
                    <a:p>
                      <a:pPr indent="0" lvl="0" marL="0" marR="0" rtl="0" algn="ctr">
                        <a:lnSpc>
                          <a:spcPct val="100000"/>
                        </a:lnSpc>
                        <a:spcBef>
                          <a:spcPts val="0"/>
                        </a:spcBef>
                        <a:spcAft>
                          <a:spcPts val="0"/>
                        </a:spcAft>
                        <a:buClr>
                          <a:schemeClr val="dk1"/>
                        </a:buClr>
                        <a:buSzPts val="1400"/>
                        <a:buFont typeface="Calibri"/>
                        <a:buNone/>
                      </a:pPr>
                      <a:r>
                        <a:rPr b="0" lang="en-US" sz="1400"/>
                        <a:t>(gaz naturel)</a:t>
                      </a:r>
                      <a:endParaRPr b="0" sz="1400"/>
                    </a:p>
                  </a:txBody>
                  <a:tcPr marT="45725" marB="45725" marR="91450" marL="91450" anchor="ctr"/>
                </a:tc>
                <a:tc>
                  <a:txBody>
                    <a:bodyPr/>
                    <a:lstStyle/>
                    <a:p>
                      <a:pPr indent="0" lvl="0" marL="0" marR="0" rtl="0" algn="ctr">
                        <a:spcBef>
                          <a:spcPts val="0"/>
                        </a:spcBef>
                        <a:spcAft>
                          <a:spcPts val="0"/>
                        </a:spcAft>
                        <a:buNone/>
                      </a:pPr>
                      <a:r>
                        <a:rPr b="0" lang="en-US" sz="1400"/>
                        <a:t>382765</a:t>
                      </a:r>
                      <a:endParaRPr/>
                    </a:p>
                    <a:p>
                      <a:pPr indent="0" lvl="0" marL="0" marR="0" rtl="0" algn="ctr">
                        <a:lnSpc>
                          <a:spcPct val="100000"/>
                        </a:lnSpc>
                        <a:spcBef>
                          <a:spcPts val="0"/>
                        </a:spcBef>
                        <a:spcAft>
                          <a:spcPts val="0"/>
                        </a:spcAft>
                        <a:buClr>
                          <a:schemeClr val="dk1"/>
                        </a:buClr>
                        <a:buSzPts val="1400"/>
                        <a:buFont typeface="Calibri"/>
                        <a:buNone/>
                      </a:pPr>
                      <a:r>
                        <a:rPr b="0" lang="en-US" sz="1400"/>
                        <a:t>(mazout)</a:t>
                      </a:r>
                      <a:endParaRPr b="0" sz="1400"/>
                    </a:p>
                  </a:txBody>
                  <a:tcPr marT="45725" marB="45725" marR="91450" marL="91450" anchor="ctr"/>
                </a:tc>
                <a:tc>
                  <a:txBody>
                    <a:bodyPr/>
                    <a:lstStyle/>
                    <a:p>
                      <a:pPr indent="0" lvl="0" marL="0" marR="0" rtl="0" algn="ctr">
                        <a:spcBef>
                          <a:spcPts val="0"/>
                        </a:spcBef>
                        <a:spcAft>
                          <a:spcPts val="0"/>
                        </a:spcAft>
                        <a:buNone/>
                      </a:pPr>
                      <a:r>
                        <a:t/>
                      </a:r>
                      <a:endParaRPr b="0" i="0" sz="1400" u="none" strike="noStrike">
                        <a:solidFill>
                          <a:srgbClr val="000000"/>
                        </a:solidFill>
                        <a:latin typeface="Calibri"/>
                        <a:ea typeface="Calibri"/>
                        <a:cs typeface="Calibri"/>
                        <a:sym typeface="Calibri"/>
                      </a:endParaRPr>
                    </a:p>
                  </a:txBody>
                  <a:tcPr marT="6350" marB="0" marR="6350" marL="6350" anchor="ctr"/>
                </a:tc>
              </a:tr>
              <a:tr h="50725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électrique provenant du réseau (</a:t>
                      </a:r>
                      <a:r>
                        <a:rPr b="1" baseline="-25000" lang="en-US" sz="1400" u="none" cap="none" strike="noStrike"/>
                        <a:t>kWhe</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45564</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51347</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128466</a:t>
                      </a:r>
                      <a:endParaRPr sz="14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b="0" i="0" sz="1400" u="none" strike="noStrike">
                        <a:solidFill>
                          <a:srgbClr val="000000"/>
                        </a:solidFill>
                        <a:latin typeface="Calibri"/>
                        <a:ea typeface="Calibri"/>
                        <a:cs typeface="Calibri"/>
                        <a:sym typeface="Calibri"/>
                      </a:endParaRPr>
                    </a:p>
                  </a:txBody>
                  <a:tcPr marT="6350" marB="0" marR="6350" marL="6350" anchor="ctr"/>
                </a:tc>
              </a:tr>
              <a:tr h="50725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thermique issue des SER (</a:t>
                      </a:r>
                      <a:r>
                        <a:rPr b="1" baseline="-25000" lang="en-US" sz="1400" u="none" cap="none" strike="noStrike"/>
                        <a:t>kWhth,RES</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6297</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4616</a:t>
                      </a:r>
                      <a:endParaRPr sz="14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32621</a:t>
                      </a:r>
                      <a:endParaRPr sz="1400"/>
                    </a:p>
                  </a:txBody>
                  <a:tcPr marT="45725" marB="45725" marR="91450" marL="91450" anchor="ctr"/>
                </a:tc>
                <a:tc>
                  <a:txBody>
                    <a:bodyPr/>
                    <a:lstStyle/>
                    <a:p>
                      <a:pPr indent="0" lvl="0" marL="0" marR="0" rtl="0" algn="ctr">
                        <a:spcBef>
                          <a:spcPts val="0"/>
                        </a:spcBef>
                        <a:spcAft>
                          <a:spcPts val="0"/>
                        </a:spcAft>
                        <a:buNone/>
                      </a:pPr>
                      <a:r>
                        <a:t/>
                      </a:r>
                      <a:endParaRPr b="0" i="0" sz="1400" u="none" strike="noStrike">
                        <a:solidFill>
                          <a:srgbClr val="000000"/>
                        </a:solidFill>
                        <a:latin typeface="Calibri"/>
                        <a:ea typeface="Calibri"/>
                        <a:cs typeface="Calibri"/>
                        <a:sym typeface="Calibri"/>
                      </a:endParaRPr>
                    </a:p>
                  </a:txBody>
                  <a:tcPr marT="6350" marB="0" marR="6350" marL="6350" anchor="ctr"/>
                </a:tc>
              </a:tr>
              <a:tr h="507250">
                <a:tc>
                  <a:txBody>
                    <a:bodyPr/>
                    <a:lstStyle/>
                    <a:p>
                      <a:pPr indent="0" lvl="0" marL="0" marR="0" rtl="0" algn="l">
                        <a:lnSpc>
                          <a:spcPct val="100000"/>
                        </a:lnSpc>
                        <a:spcBef>
                          <a:spcPts val="0"/>
                        </a:spcBef>
                        <a:spcAft>
                          <a:spcPts val="0"/>
                        </a:spcAft>
                        <a:buClr>
                          <a:schemeClr val="dk1"/>
                        </a:buClr>
                        <a:buSzPts val="1400"/>
                        <a:buFont typeface="Calibri"/>
                        <a:buNone/>
                      </a:pPr>
                      <a:r>
                        <a:rPr b="1" lang="en-US" sz="1400"/>
                        <a:t>Énergie électrique issue des SER (</a:t>
                      </a:r>
                      <a:r>
                        <a:rPr b="1" baseline="-25000" lang="en-US" sz="1400" u="none" cap="none" strike="noStrike"/>
                        <a:t>kWhth,RES</a:t>
                      </a:r>
                      <a:r>
                        <a:rPr b="1" lang="en-US" sz="1400" u="none" cap="none" strike="noStrike"/>
                        <a:t>)</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solidFill>
                            <a:schemeClr val="dk1"/>
                          </a:solidFill>
                        </a:rPr>
                        <a:t>12 600</a:t>
                      </a:r>
                      <a:endParaRPr sz="14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1400">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rPr lang="en-US" sz="1400"/>
                        <a:t>66230</a:t>
                      </a:r>
                      <a:endParaRPr sz="14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b="0" i="0" sz="1400" u="none" strike="noStrike">
                        <a:solidFill>
                          <a:srgbClr val="000000"/>
                        </a:solidFill>
                        <a:latin typeface="Calibri"/>
                        <a:ea typeface="Calibri"/>
                        <a:cs typeface="Calibri"/>
                        <a:sym typeface="Calibri"/>
                      </a:endParaRPr>
                    </a:p>
                  </a:txBody>
                  <a:tcPr marT="6350" marB="0" marR="6350" marL="6350" anchor="ctr"/>
                </a:tc>
              </a:tr>
              <a:tr h="1521750">
                <a:tc>
                  <a:txBody>
                    <a:bodyPr/>
                    <a:lstStyle/>
                    <a:p>
                      <a:pPr indent="0" lvl="0" marL="0" marR="0" rtl="0" algn="l">
                        <a:spcBef>
                          <a:spcPts val="0"/>
                        </a:spcBef>
                        <a:spcAft>
                          <a:spcPts val="0"/>
                        </a:spcAft>
                        <a:buNone/>
                      </a:pPr>
                      <a:r>
                        <a:rPr b="1" lang="en-US" sz="1400"/>
                        <a:t>Systèmes de CVC</a:t>
                      </a:r>
                      <a:r>
                        <a:rPr b="1" lang="en-US" sz="1400"/>
                        <a:t> </a:t>
                      </a:r>
                      <a:endParaRPr b="1" sz="1400"/>
                    </a:p>
                    <a:p>
                      <a:pPr indent="0" lvl="0" marL="0" marR="0" rtl="0" algn="l">
                        <a:spcBef>
                          <a:spcPts val="0"/>
                        </a:spcBef>
                        <a:spcAft>
                          <a:spcPts val="0"/>
                        </a:spcAft>
                        <a:buNone/>
                      </a:pPr>
                      <a:r>
                        <a:rPr b="1" lang="en-US" sz="1400"/>
                        <a:t>(chauffage, refroidissement, </a:t>
                      </a:r>
                      <a:r>
                        <a:rPr b="1" lang="en-US" sz="1400"/>
                        <a:t>eau chaude sanitaire)</a:t>
                      </a:r>
                      <a:endParaRPr b="1" sz="1400">
                        <a:solidFill>
                          <a:schemeClr val="lt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u="none" cap="none" strike="noStrike"/>
                        <a:t>Chaudière centrale au </a:t>
                      </a:r>
                      <a:r>
                        <a:rPr b="0" lang="en-US" sz="1200"/>
                        <a:t>gaz naturel</a:t>
                      </a:r>
                      <a:r>
                        <a:rPr lang="en-US" sz="1200" u="none" cap="none" strike="noStrike"/>
                        <a:t> pour le chauffage des locaux. HP local pour le refroidissement de l'espace. Collecteurs solaires pour l'</a:t>
                      </a:r>
                      <a:r>
                        <a:rPr lang="en-US" sz="1200"/>
                        <a:t>eau chaude domestique</a:t>
                      </a:r>
                      <a:r>
                        <a:rPr lang="en-US" sz="1200" u="none" cap="none" strike="noStrike"/>
                        <a:t>. Panneaux photovoltaïques</a:t>
                      </a:r>
                      <a:endParaRPr sz="12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Capteurs solaires pour l'</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200"/>
                        <a:buFont typeface="Calibri"/>
                        <a:buNone/>
                      </a:pPr>
                      <a:r>
                        <a:rPr lang="en-US" sz="1200" u="none" cap="none" strike="noStrike"/>
                        <a:t>Chaudière centrale (fioul) pour le chauffage des locaux et l'</a:t>
                      </a:r>
                      <a:r>
                        <a:rPr lang="en-US" sz="1200"/>
                        <a:t>eau chaude sanitaire</a:t>
                      </a:r>
                      <a:r>
                        <a:rPr lang="en-US" sz="1200" u="none" cap="none" strike="noStrike"/>
                        <a:t>. HP local pour le refroidissement de l'espace. Collecteurs solaires pour l'</a:t>
                      </a:r>
                      <a:r>
                        <a:rPr lang="en-US" sz="1200"/>
                        <a:t>eau chaude domestique. </a:t>
                      </a:r>
                      <a:r>
                        <a:rPr lang="en-US" sz="1200" u="none" cap="none" strike="noStrike"/>
                        <a:t>Panneaux photovoltaïques</a:t>
                      </a:r>
                      <a:endParaRPr b="0" i="0" sz="1200" u="none" cap="none" strike="noStrike">
                        <a:solidFill>
                          <a:srgbClr val="FF0000"/>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400"/>
                        <a:buFont typeface="Calibri"/>
                        <a:buNone/>
                      </a:pPr>
                      <a:r>
                        <a:t/>
                      </a:r>
                      <a:endParaRPr sz="1400">
                        <a:solidFill>
                          <a:schemeClr val="dk1"/>
                        </a:solidFill>
                      </a:endParaRPr>
                    </a:p>
                  </a:txBody>
                  <a:tcPr marT="45725" marB="45725" marR="91450" marL="91450" anchor="ct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sz="2000"/>
          </a:p>
        </p:txBody>
      </p:sp>
      <p:sp>
        <p:nvSpPr>
          <p:cNvPr id="105" name="Google Shape;105;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06" name="Google Shape;106;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07" name="Google Shape;107;p3"/>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a:t>
            </a:r>
            <a:r>
              <a:rPr i="1" lang="en-US" sz="2400">
                <a:solidFill>
                  <a:schemeClr val="dk1"/>
                </a:solidFill>
                <a:latin typeface="Calibri"/>
                <a:ea typeface="Calibri"/>
                <a:cs typeface="Calibri"/>
                <a:sym typeface="Calibri"/>
              </a:rPr>
              <a:t>(</a:t>
            </a:r>
            <a:r>
              <a:rPr i="1" lang="en-US" sz="2400">
                <a:solidFill>
                  <a:srgbClr val="00B050"/>
                </a:solidFill>
                <a:latin typeface="Calibri"/>
                <a:ea typeface="Calibri"/>
                <a:cs typeface="Calibri"/>
                <a:sym typeface="Calibri"/>
              </a:rPr>
              <a:t>Tous les SER pour tous les usages</a:t>
            </a:r>
            <a:r>
              <a:rPr i="1" lang="en-US" sz="2400">
                <a:solidFill>
                  <a:schemeClr val="dk1"/>
                </a:solidFill>
                <a:latin typeface="Calibri"/>
                <a:ea typeface="Calibri"/>
                <a:cs typeface="Calibri"/>
                <a:sym typeface="Calibri"/>
              </a:rPr>
              <a:t>)</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08" name="Google Shape;108;p3"/>
          <p:cNvPicPr preferRelativeResize="0"/>
          <p:nvPr/>
        </p:nvPicPr>
        <p:blipFill rotWithShape="1">
          <a:blip r:embed="rId5">
            <a:alphaModFix/>
          </a:blip>
          <a:srcRect b="0" l="0" r="0" t="0"/>
          <a:stretch/>
        </p:blipFill>
        <p:spPr>
          <a:xfrm>
            <a:off x="5119981" y="2563626"/>
            <a:ext cx="4024019" cy="2930596"/>
          </a:xfrm>
          <a:prstGeom prst="rect">
            <a:avLst/>
          </a:prstGeom>
          <a:noFill/>
          <a:ln>
            <a:noFill/>
          </a:ln>
        </p:spPr>
      </p:pic>
      <p:pic>
        <p:nvPicPr>
          <p:cNvPr id="109" name="Google Shape;109;p3"/>
          <p:cNvPicPr preferRelativeResize="0"/>
          <p:nvPr/>
        </p:nvPicPr>
        <p:blipFill rotWithShape="1">
          <a:blip r:embed="rId6">
            <a:alphaModFix/>
          </a:blip>
          <a:srcRect b="0" l="0" r="0" t="0"/>
          <a:stretch/>
        </p:blipFill>
        <p:spPr>
          <a:xfrm>
            <a:off x="0" y="2613025"/>
            <a:ext cx="4629717" cy="3046468"/>
          </a:xfrm>
          <a:prstGeom prst="rect">
            <a:avLst/>
          </a:prstGeom>
          <a:noFill/>
          <a:ln>
            <a:noFill/>
          </a:ln>
        </p:spPr>
      </p:pic>
      <p:sp>
        <p:nvSpPr>
          <p:cNvPr id="110" name="Google Shape;110;p3"/>
          <p:cNvSpPr txBox="1"/>
          <p:nvPr/>
        </p:nvSpPr>
        <p:spPr>
          <a:xfrm>
            <a:off x="380145" y="1511470"/>
            <a:ext cx="350348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Produits primaires de l'UE</a:t>
            </a:r>
            <a:endParaRPr b="1" sz="1800">
              <a:solidFill>
                <a:schemeClr val="dk1"/>
              </a:solidFill>
              <a:latin typeface="Calibri"/>
              <a:ea typeface="Calibri"/>
              <a:cs typeface="Calibri"/>
              <a:sym typeface="Calibri"/>
            </a:endParaRPr>
          </a:p>
        </p:txBody>
      </p:sp>
      <p:sp>
        <p:nvSpPr>
          <p:cNvPr id="111" name="Google Shape;111;p3"/>
          <p:cNvSpPr txBox="1"/>
          <p:nvPr/>
        </p:nvSpPr>
        <p:spPr>
          <a:xfrm>
            <a:off x="6495142" y="1511475"/>
            <a:ext cx="26490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Importations UE</a:t>
            </a:r>
            <a:endParaRPr b="1" sz="1800">
              <a:solidFill>
                <a:schemeClr val="dk1"/>
              </a:solidFill>
              <a:latin typeface="Calibri"/>
              <a:ea typeface="Calibri"/>
              <a:cs typeface="Calibri"/>
              <a:sym typeface="Calibri"/>
            </a:endParaRPr>
          </a:p>
        </p:txBody>
      </p:sp>
      <p:sp>
        <p:nvSpPr>
          <p:cNvPr id="112" name="Google Shape;112;p3"/>
          <p:cNvSpPr txBox="1"/>
          <p:nvPr/>
        </p:nvSpPr>
        <p:spPr>
          <a:xfrm>
            <a:off x="8157305" y="5275032"/>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13" name="Google Shape;113;p3"/>
          <p:cNvSpPr/>
          <p:nvPr/>
        </p:nvSpPr>
        <p:spPr>
          <a:xfrm>
            <a:off x="304324" y="1816026"/>
            <a:ext cx="3825887"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L'extraction de produits énergétiques de sources naturelles à une forme utilisable. Elle se produit sur le territoire considéré</a:t>
            </a:r>
            <a:endParaRPr sz="1100">
              <a:solidFill>
                <a:schemeClr val="dk1"/>
              </a:solidFill>
              <a:latin typeface="Calibri"/>
              <a:ea typeface="Calibri"/>
              <a:cs typeface="Calibri"/>
              <a:sym typeface="Calibri"/>
            </a:endParaRPr>
          </a:p>
        </p:txBody>
      </p:sp>
      <p:sp>
        <p:nvSpPr>
          <p:cNvPr id="114" name="Google Shape;114;p3"/>
          <p:cNvSpPr txBox="1"/>
          <p:nvPr/>
        </p:nvSpPr>
        <p:spPr>
          <a:xfrm>
            <a:off x="114582" y="5275032"/>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15" name="Google Shape;115;p3"/>
          <p:cNvSpPr/>
          <p:nvPr/>
        </p:nvSpPr>
        <p:spPr>
          <a:xfrm>
            <a:off x="5272660" y="1816026"/>
            <a:ext cx="3590523"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Les importations couvrent la quantité d'énergie produite à l'extérieur et introduite sur le territoire considéré pour être consommée</a:t>
            </a:r>
            <a:endParaRPr/>
          </a:p>
        </p:txBody>
      </p:sp>
      <p:sp>
        <p:nvSpPr>
          <p:cNvPr id="116" name="Google Shape;116;p3"/>
          <p:cNvSpPr txBox="1"/>
          <p:nvPr/>
        </p:nvSpPr>
        <p:spPr>
          <a:xfrm>
            <a:off x="2881207" y="259679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
        <p:nvSpPr>
          <p:cNvPr id="117" name="Google Shape;117;p3"/>
          <p:cNvSpPr txBox="1"/>
          <p:nvPr/>
        </p:nvSpPr>
        <p:spPr>
          <a:xfrm>
            <a:off x="3619501" y="3084904"/>
            <a:ext cx="1066799" cy="25797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Pétrole et produits </a:t>
            </a:r>
            <a:endParaRPr b="1" sz="800">
              <a:solidFill>
                <a:srgbClr val="7F7F7F"/>
              </a:solidFill>
              <a:latin typeface="Arial"/>
              <a:ea typeface="Arial"/>
              <a:cs typeface="Arial"/>
              <a:sym typeface="Arial"/>
            </a:endParaRPr>
          </a:p>
          <a:p>
            <a:pPr indent="0" lvl="0" marL="9525" marR="0" rtl="0" algn="l">
              <a:spcBef>
                <a:spcPts val="98"/>
              </a:spcBef>
              <a:spcAft>
                <a:spcPts val="0"/>
              </a:spcAft>
              <a:buNone/>
            </a:pPr>
            <a:r>
              <a:rPr b="1" lang="en-US" sz="800">
                <a:solidFill>
                  <a:srgbClr val="7F7F7F"/>
                </a:solidFill>
                <a:latin typeface="Arial"/>
                <a:ea typeface="Arial"/>
                <a:cs typeface="Arial"/>
                <a:sym typeface="Arial"/>
              </a:rPr>
              <a:t>pétroliers</a:t>
            </a:r>
            <a:endParaRPr b="1" sz="800">
              <a:solidFill>
                <a:srgbClr val="7F7F7F"/>
              </a:solidFill>
              <a:latin typeface="Arial"/>
              <a:ea typeface="Arial"/>
              <a:cs typeface="Arial"/>
              <a:sym typeface="Arial"/>
            </a:endParaRPr>
          </a:p>
        </p:txBody>
      </p:sp>
      <p:sp>
        <p:nvSpPr>
          <p:cNvPr id="118" name="Google Shape;118;p3"/>
          <p:cNvSpPr txBox="1"/>
          <p:nvPr/>
        </p:nvSpPr>
        <p:spPr>
          <a:xfrm>
            <a:off x="3782061" y="3680111"/>
            <a:ext cx="36448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19" name="Google Shape;119;p3"/>
          <p:cNvSpPr txBox="1"/>
          <p:nvPr/>
        </p:nvSpPr>
        <p:spPr>
          <a:xfrm>
            <a:off x="2614931" y="5387412"/>
            <a:ext cx="1242060" cy="15378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 Renouvelables</a:t>
            </a:r>
            <a:endParaRPr b="1" sz="800">
              <a:solidFill>
                <a:srgbClr val="7F7F7F"/>
              </a:solidFill>
              <a:latin typeface="Arial"/>
              <a:ea typeface="Arial"/>
              <a:cs typeface="Arial"/>
              <a:sym typeface="Arial"/>
            </a:endParaRPr>
          </a:p>
        </p:txBody>
      </p:sp>
      <p:sp>
        <p:nvSpPr>
          <p:cNvPr id="120" name="Google Shape;120;p3"/>
          <p:cNvSpPr txBox="1"/>
          <p:nvPr/>
        </p:nvSpPr>
        <p:spPr>
          <a:xfrm>
            <a:off x="0" y="4431949"/>
            <a:ext cx="831850"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Déchets non renouvelables</a:t>
            </a:r>
            <a:endParaRPr b="1" sz="800">
              <a:solidFill>
                <a:srgbClr val="7F7F7F"/>
              </a:solidFill>
              <a:latin typeface="Arial"/>
              <a:ea typeface="Arial"/>
              <a:cs typeface="Arial"/>
              <a:sym typeface="Arial"/>
            </a:endParaRPr>
          </a:p>
        </p:txBody>
      </p:sp>
      <p:sp>
        <p:nvSpPr>
          <p:cNvPr id="121" name="Google Shape;121;p3"/>
          <p:cNvSpPr txBox="1"/>
          <p:nvPr/>
        </p:nvSpPr>
        <p:spPr>
          <a:xfrm>
            <a:off x="317500" y="2965099"/>
            <a:ext cx="660400"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Chauffage Nucléaire</a:t>
            </a:r>
            <a:endParaRPr b="1" sz="800">
              <a:solidFill>
                <a:srgbClr val="7F7F7F"/>
              </a:solidFill>
              <a:latin typeface="Arial"/>
              <a:ea typeface="Arial"/>
              <a:cs typeface="Arial"/>
              <a:sym typeface="Arial"/>
            </a:endParaRPr>
          </a:p>
        </p:txBody>
      </p:sp>
      <p:sp>
        <p:nvSpPr>
          <p:cNvPr id="122" name="Google Shape;122;p3"/>
          <p:cNvSpPr txBox="1"/>
          <p:nvPr/>
        </p:nvSpPr>
        <p:spPr>
          <a:xfrm>
            <a:off x="5168901" y="3382931"/>
            <a:ext cx="36448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23" name="Google Shape;123;p3"/>
          <p:cNvSpPr txBox="1"/>
          <p:nvPr/>
        </p:nvSpPr>
        <p:spPr>
          <a:xfrm>
            <a:off x="4687571" y="2971872"/>
            <a:ext cx="1242060" cy="27154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a:t>
            </a:r>
            <a:endParaRPr/>
          </a:p>
          <a:p>
            <a:pPr indent="0" lvl="0" marL="9525" marR="0" rtl="0" algn="ctr">
              <a:spcBef>
                <a:spcPts val="98"/>
              </a:spcBef>
              <a:spcAft>
                <a:spcPts val="0"/>
              </a:spcAft>
              <a:buNone/>
            </a:pPr>
            <a:r>
              <a:rPr b="1" lang="en-US" sz="800">
                <a:solidFill>
                  <a:srgbClr val="7F7F7F"/>
                </a:solidFill>
                <a:latin typeface="Arial"/>
                <a:ea typeface="Arial"/>
                <a:cs typeface="Arial"/>
                <a:sym typeface="Arial"/>
              </a:rPr>
              <a:t> Renouvelables</a:t>
            </a:r>
            <a:endParaRPr b="1" sz="800">
              <a:solidFill>
                <a:srgbClr val="7F7F7F"/>
              </a:solidFill>
              <a:latin typeface="Arial"/>
              <a:ea typeface="Arial"/>
              <a:cs typeface="Arial"/>
              <a:sym typeface="Arial"/>
            </a:endParaRPr>
          </a:p>
        </p:txBody>
      </p:sp>
      <p:sp>
        <p:nvSpPr>
          <p:cNvPr id="124" name="Google Shape;124;p3"/>
          <p:cNvSpPr txBox="1"/>
          <p:nvPr/>
        </p:nvSpPr>
        <p:spPr>
          <a:xfrm>
            <a:off x="7117927" y="257393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
        <p:nvSpPr>
          <p:cNvPr id="125" name="Google Shape;125;p3"/>
          <p:cNvSpPr txBox="1"/>
          <p:nvPr/>
        </p:nvSpPr>
        <p:spPr>
          <a:xfrm>
            <a:off x="6210301" y="2559971"/>
            <a:ext cx="56515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Electricité</a:t>
            </a:r>
            <a:endParaRPr b="1" sz="800">
              <a:solidFill>
                <a:srgbClr val="7F7F7F"/>
              </a:solidFill>
              <a:latin typeface="Arial"/>
              <a:ea typeface="Arial"/>
              <a:cs typeface="Arial"/>
              <a:sym typeface="Arial"/>
            </a:endParaRPr>
          </a:p>
        </p:txBody>
      </p:sp>
      <p:sp>
        <p:nvSpPr>
          <p:cNvPr id="126" name="Google Shape;126;p3"/>
          <p:cNvSpPr txBox="1"/>
          <p:nvPr/>
        </p:nvSpPr>
        <p:spPr>
          <a:xfrm>
            <a:off x="8151877" y="4837504"/>
            <a:ext cx="992123" cy="271549"/>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Pétrole et produits </a:t>
            </a:r>
            <a:endParaRPr b="1" sz="800">
              <a:solidFill>
                <a:srgbClr val="7F7F7F"/>
              </a:solidFill>
              <a:latin typeface="Arial"/>
              <a:ea typeface="Arial"/>
              <a:cs typeface="Arial"/>
              <a:sym typeface="Arial"/>
            </a:endParaRPr>
          </a:p>
          <a:p>
            <a:pPr indent="0" lvl="0" marL="9525" marR="0" rtl="0" algn="l">
              <a:spcBef>
                <a:spcPts val="98"/>
              </a:spcBef>
              <a:spcAft>
                <a:spcPts val="0"/>
              </a:spcAft>
              <a:buNone/>
            </a:pPr>
            <a:r>
              <a:rPr b="1" lang="en-US" sz="800">
                <a:solidFill>
                  <a:srgbClr val="7F7F7F"/>
                </a:solidFill>
                <a:latin typeface="Arial"/>
                <a:ea typeface="Arial"/>
                <a:cs typeface="Arial"/>
                <a:sym typeface="Arial"/>
              </a:rPr>
              <a:t>pétroliers</a:t>
            </a:r>
            <a:endParaRPr b="1" sz="800">
              <a:solidFill>
                <a:srgbClr val="7F7F7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4"/>
          <p:cNvSpPr txBox="1"/>
          <p:nvPr>
            <p:ph idx="1" type="body"/>
          </p:nvPr>
        </p:nvSpPr>
        <p:spPr>
          <a:xfrm>
            <a:off x="393700" y="7569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32" name="Google Shape;132;p4"/>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33" name="Google Shape;133;p4">
            <a:hlinkClick r:id="rId3"/>
          </p:cNvPr>
          <p:cNvPicPr preferRelativeResize="0"/>
          <p:nvPr/>
        </p:nvPicPr>
        <p:blipFill rotWithShape="1">
          <a:blip r:embed="rId4">
            <a:alphaModFix/>
          </a:blip>
          <a:srcRect b="0" l="0" r="0" t="0"/>
          <a:stretch/>
        </p:blipFill>
        <p:spPr>
          <a:xfrm>
            <a:off x="7976055" y="9566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4" name="Google Shape;134;p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graphicFrame>
        <p:nvGraphicFramePr>
          <p:cNvPr id="135" name="Google Shape;135;p4"/>
          <p:cNvGraphicFramePr/>
          <p:nvPr/>
        </p:nvGraphicFramePr>
        <p:xfrm>
          <a:off x="457200" y="1264565"/>
          <a:ext cx="3000000" cy="3000000"/>
        </p:xfrm>
        <a:graphic>
          <a:graphicData uri="http://schemas.openxmlformats.org/drawingml/2006/table">
            <a:tbl>
              <a:tblPr bandRow="1" firstRow="1">
                <a:noFill/>
                <a:tableStyleId>{FDCE186A-48ED-4F42-AA4C-0F15789930C0}</a:tableStyleId>
              </a:tblPr>
              <a:tblGrid>
                <a:gridCol w="2724825"/>
                <a:gridCol w="1967650"/>
                <a:gridCol w="259732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Consommation totale d'énergie primaire produite à partir de sources renouvelables sur place divisée par la consommation totale d'énergie primaire </a:t>
                      </a:r>
                      <a:endParaRPr sz="1800">
                        <a:latin typeface="Calibri"/>
                        <a:ea typeface="Calibri"/>
                        <a:cs typeface="Calibri"/>
                        <a:sym typeface="Calibri"/>
                      </a:endParaRPr>
                    </a:p>
                  </a:txBody>
                  <a:tcPr marT="45725" marB="45725" marR="91450" marL="91450"/>
                </a:tc>
                <a:tc>
                  <a:txBody>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latin typeface="Calibri"/>
                          <a:ea typeface="Calibri"/>
                          <a:cs typeface="Calibri"/>
                          <a:sym typeface="Calibri"/>
                        </a:rPr>
                        <a:t>Données estimées ou mesurées</a:t>
                      </a:r>
                      <a:endParaRPr sz="1800">
                        <a:latin typeface="Calibri"/>
                        <a:ea typeface="Calibri"/>
                        <a:cs typeface="Calibri"/>
                        <a:sym typeface="Calibri"/>
                      </a:endParaRPr>
                    </a:p>
                  </a:txBody>
                  <a:tcPr marT="45725" marB="45725" marR="91450" marL="91450" anchor="ctr"/>
                </a:tc>
              </a:tr>
            </a:tbl>
          </a:graphicData>
        </a:graphic>
      </p:graphicFrame>
      <p:sp>
        <p:nvSpPr>
          <p:cNvPr id="136" name="Google Shape;136;p4"/>
          <p:cNvSpPr/>
          <p:nvPr/>
        </p:nvSpPr>
        <p:spPr>
          <a:xfrm>
            <a:off x="561754" y="3794914"/>
            <a:ext cx="8061545"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l'évaluation de la performance réelle de la zone urbaine, </a:t>
            </a:r>
            <a:r>
              <a:rPr lang="en-US" sz="1800" u="sng">
                <a:solidFill>
                  <a:schemeClr val="dk1"/>
                </a:solidFill>
                <a:latin typeface="Calibri"/>
                <a:ea typeface="Calibri"/>
                <a:cs typeface="Calibri"/>
                <a:sym typeface="Calibri"/>
              </a:rPr>
              <a:t>il est préférable d'utiliser des données mesurées</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37" name="Google Shape;137;p4"/>
          <p:cNvPicPr preferRelativeResize="0"/>
          <p:nvPr/>
        </p:nvPicPr>
        <p:blipFill rotWithShape="1">
          <a:blip r:embed="rId5">
            <a:alphaModFix/>
          </a:blip>
          <a:srcRect b="0" l="0" r="0" t="0"/>
          <a:stretch/>
        </p:blipFill>
        <p:spPr>
          <a:xfrm>
            <a:off x="157843" y="3857477"/>
            <a:ext cx="378512" cy="36880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43" name="Google Shape;143;p5">
            <a:hlinkClick r:id="rId3"/>
          </p:cNvPr>
          <p:cNvPicPr preferRelativeResize="0"/>
          <p:nvPr/>
        </p:nvPicPr>
        <p:blipFill rotWithShape="1">
          <a:blip r:embed="rId4">
            <a:alphaModFix/>
          </a:blip>
          <a:srcRect b="0" l="0" r="0" t="0"/>
          <a:stretch/>
        </p:blipFill>
        <p:spPr>
          <a:xfrm>
            <a:off x="7918330" y="8677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4" name="Google Shape;144;p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145" name="Google Shape;145;p5"/>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INTENTION</a:t>
            </a:r>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Maximiser l'utilisation des sources d'énergie renouvelables.</a:t>
            </a:r>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146" name="Google Shape;146;p5"/>
          <p:cNvPicPr preferRelativeResize="0"/>
          <p:nvPr/>
        </p:nvPicPr>
        <p:blipFill rotWithShape="1">
          <a:blip r:embed="rId5">
            <a:alphaModFix/>
          </a:blip>
          <a:srcRect b="0" l="0" r="0" t="0"/>
          <a:stretch/>
        </p:blipFill>
        <p:spPr>
          <a:xfrm>
            <a:off x="2704516" y="2278053"/>
            <a:ext cx="3734967" cy="3314879"/>
          </a:xfrm>
          <a:prstGeom prst="rect">
            <a:avLst/>
          </a:prstGeom>
          <a:noFill/>
          <a:ln>
            <a:noFill/>
          </a:ln>
        </p:spPr>
      </p:pic>
      <p:sp>
        <p:nvSpPr>
          <p:cNvPr id="147" name="Google Shape;147;p5"/>
          <p:cNvSpPr txBox="1"/>
          <p:nvPr/>
        </p:nvSpPr>
        <p:spPr>
          <a:xfrm>
            <a:off x="3929381" y="3142901"/>
            <a:ext cx="85851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FFC000"/>
                </a:solidFill>
                <a:latin typeface="Arial"/>
                <a:ea typeface="Arial"/>
                <a:cs typeface="Arial"/>
                <a:sym typeface="Arial"/>
              </a:rPr>
              <a:t>Energie Solaire</a:t>
            </a:r>
            <a:endParaRPr sz="800">
              <a:solidFill>
                <a:srgbClr val="FFC000"/>
              </a:solidFill>
              <a:latin typeface="Arial"/>
              <a:ea typeface="Arial"/>
              <a:cs typeface="Arial"/>
              <a:sym typeface="Arial"/>
            </a:endParaRPr>
          </a:p>
        </p:txBody>
      </p:sp>
      <p:sp>
        <p:nvSpPr>
          <p:cNvPr id="148" name="Google Shape;148;p5"/>
          <p:cNvSpPr txBox="1"/>
          <p:nvPr/>
        </p:nvSpPr>
        <p:spPr>
          <a:xfrm>
            <a:off x="5046981" y="3720751"/>
            <a:ext cx="54101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6923C"/>
                </a:solidFill>
                <a:latin typeface="Arial"/>
                <a:ea typeface="Arial"/>
                <a:cs typeface="Arial"/>
                <a:sym typeface="Arial"/>
              </a:rPr>
              <a:t>Biomass</a:t>
            </a:r>
            <a:endParaRPr b="1" sz="800">
              <a:solidFill>
                <a:srgbClr val="76923C"/>
              </a:solidFill>
              <a:latin typeface="Arial"/>
              <a:ea typeface="Arial"/>
              <a:cs typeface="Arial"/>
              <a:sym typeface="Arial"/>
            </a:endParaRPr>
          </a:p>
        </p:txBody>
      </p:sp>
      <p:sp>
        <p:nvSpPr>
          <p:cNvPr id="149" name="Google Shape;149;p5"/>
          <p:cNvSpPr txBox="1"/>
          <p:nvPr/>
        </p:nvSpPr>
        <p:spPr>
          <a:xfrm>
            <a:off x="5694681" y="3720751"/>
            <a:ext cx="41401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6923C"/>
                </a:solidFill>
                <a:latin typeface="Arial"/>
                <a:ea typeface="Arial"/>
                <a:cs typeface="Arial"/>
                <a:sym typeface="Arial"/>
              </a:rPr>
              <a:t>Energie</a:t>
            </a:r>
            <a:endParaRPr b="1" sz="800">
              <a:solidFill>
                <a:srgbClr val="76923C"/>
              </a:solidFill>
              <a:latin typeface="Arial"/>
              <a:ea typeface="Arial"/>
              <a:cs typeface="Arial"/>
              <a:sym typeface="Arial"/>
            </a:endParaRPr>
          </a:p>
        </p:txBody>
      </p:sp>
      <p:sp>
        <p:nvSpPr>
          <p:cNvPr id="150" name="Google Shape;150;p5"/>
          <p:cNvSpPr txBox="1"/>
          <p:nvPr/>
        </p:nvSpPr>
        <p:spPr>
          <a:xfrm>
            <a:off x="2730500" y="3904901"/>
            <a:ext cx="1320800" cy="140049"/>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030A0"/>
                </a:solidFill>
                <a:latin typeface="Arial"/>
                <a:ea typeface="Arial"/>
                <a:cs typeface="Arial"/>
                <a:sym typeface="Arial"/>
              </a:rPr>
              <a:t>Energie  hydroélectrique</a:t>
            </a:r>
            <a:endParaRPr b="1" sz="800">
              <a:solidFill>
                <a:srgbClr val="7030A0"/>
              </a:solidFill>
              <a:latin typeface="Arial"/>
              <a:ea typeface="Arial"/>
              <a:cs typeface="Arial"/>
              <a:sym typeface="Arial"/>
            </a:endParaRPr>
          </a:p>
        </p:txBody>
      </p:sp>
      <p:sp>
        <p:nvSpPr>
          <p:cNvPr id="151" name="Google Shape;151;p5"/>
          <p:cNvSpPr txBox="1"/>
          <p:nvPr/>
        </p:nvSpPr>
        <p:spPr>
          <a:xfrm>
            <a:off x="2781300" y="5340001"/>
            <a:ext cx="117475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974806"/>
                </a:solidFill>
                <a:latin typeface="Arial"/>
                <a:ea typeface="Arial"/>
                <a:cs typeface="Arial"/>
                <a:sym typeface="Arial"/>
              </a:rPr>
              <a:t>Energie  géothermique</a:t>
            </a:r>
            <a:endParaRPr b="1" sz="800">
              <a:solidFill>
                <a:srgbClr val="974806"/>
              </a:solidFill>
              <a:latin typeface="Arial"/>
              <a:ea typeface="Arial"/>
              <a:cs typeface="Arial"/>
              <a:sym typeface="Arial"/>
            </a:endParaRPr>
          </a:p>
        </p:txBody>
      </p:sp>
      <p:sp>
        <p:nvSpPr>
          <p:cNvPr id="152" name="Google Shape;152;p5"/>
          <p:cNvSpPr txBox="1"/>
          <p:nvPr/>
        </p:nvSpPr>
        <p:spPr>
          <a:xfrm>
            <a:off x="4368800" y="5213001"/>
            <a:ext cx="90170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i="1" lang="en-US" sz="800">
                <a:solidFill>
                  <a:schemeClr val="dk1"/>
                </a:solidFill>
                <a:latin typeface="Arial"/>
                <a:ea typeface="Arial"/>
                <a:cs typeface="Arial"/>
                <a:sym typeface="Arial"/>
              </a:rPr>
              <a:t>Energie  éolienne</a:t>
            </a:r>
            <a:endParaRPr i="1" sz="800">
              <a:solidFill>
                <a:schemeClr val="dk1"/>
              </a:solidFill>
              <a:latin typeface="Arial"/>
              <a:ea typeface="Arial"/>
              <a:cs typeface="Arial"/>
              <a:sym typeface="Arial"/>
            </a:endParaRPr>
          </a:p>
        </p:txBody>
      </p:sp>
      <p:sp>
        <p:nvSpPr>
          <p:cNvPr id="153" name="Google Shape;153;p5"/>
          <p:cNvSpPr txBox="1"/>
          <p:nvPr/>
        </p:nvSpPr>
        <p:spPr>
          <a:xfrm>
            <a:off x="4145281" y="4285900"/>
            <a:ext cx="414019" cy="15731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FFC000"/>
                </a:solidFill>
                <a:latin typeface="Arial"/>
                <a:ea typeface="Arial"/>
                <a:cs typeface="Arial"/>
                <a:sym typeface="Arial"/>
              </a:rPr>
              <a:t>Energie</a:t>
            </a:r>
            <a:endParaRPr b="1" sz="800">
              <a:solidFill>
                <a:srgbClr val="FFC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59" name="Google Shape;159;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0" name="Google Shape;160;p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161" name="Google Shape;161;p6"/>
          <p:cNvSpPr txBox="1"/>
          <p:nvPr>
            <p:ph idx="1" type="body"/>
          </p:nvPr>
        </p:nvSpPr>
        <p:spPr>
          <a:xfrm>
            <a:off x="449495" y="972443"/>
            <a:ext cx="4814963" cy="4525963"/>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i="0" lang="en-US" sz="2400" u="sng" cap="none" strike="noStrike">
                <a:solidFill>
                  <a:schemeClr val="dk1"/>
                </a:solidFill>
                <a:latin typeface="Calibri"/>
                <a:ea typeface="Calibri"/>
                <a:cs typeface="Calibri"/>
                <a:sym typeface="Calibri"/>
              </a:rPr>
              <a:t>DESCRIPTION</a:t>
            </a:r>
            <a:endParaRPr b="0" i="0" sz="2400" u="none" cap="none" strike="noStrike">
              <a:solidFill>
                <a:schemeClr val="dk1"/>
              </a:solidFill>
              <a:latin typeface="Calibri"/>
              <a:ea typeface="Calibri"/>
              <a:cs typeface="Calibri"/>
              <a:sym typeface="Calibri"/>
            </a:endParaRPr>
          </a:p>
          <a:p>
            <a:pPr indent="0" lvl="0" marL="0" marR="0" rtl="0" algn="l">
              <a:spcBef>
                <a:spcPts val="148"/>
              </a:spcBef>
              <a:spcAft>
                <a:spcPts val="0"/>
              </a:spcAft>
              <a:buClr>
                <a:schemeClr val="dk1"/>
              </a:buClr>
              <a:buSzPct val="1000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07"/>
              </a:spcBef>
              <a:spcAft>
                <a:spcPts val="0"/>
              </a:spcAft>
              <a:buClr>
                <a:schemeClr val="dk1"/>
              </a:buClr>
              <a:buSzPct val="100000"/>
              <a:buFont typeface="Arial"/>
              <a:buNone/>
            </a:pPr>
            <a:r>
              <a:rPr b="0" i="0" lang="en-US" sz="2200" u="none" cap="none" strike="noStrike">
                <a:solidFill>
                  <a:schemeClr val="dk1"/>
                </a:solidFill>
                <a:latin typeface="Calibri"/>
                <a:ea typeface="Calibri"/>
                <a:cs typeface="Calibri"/>
                <a:sym typeface="Calibri"/>
              </a:rPr>
              <a:t>L'indicateur évalue </a:t>
            </a:r>
            <a:r>
              <a:rPr b="1" i="0" lang="en-US" sz="2200" u="none" cap="none" strike="noStrike">
                <a:solidFill>
                  <a:srgbClr val="000000"/>
                </a:solidFill>
                <a:latin typeface="Calibri"/>
                <a:ea typeface="Calibri"/>
                <a:cs typeface="Calibri"/>
                <a:sym typeface="Calibri"/>
              </a:rPr>
              <a:t>la part des énergies renouvelables dans la consommation d'énergie primaire </a:t>
            </a:r>
            <a:r>
              <a:rPr b="0" i="0" lang="en-US" sz="2200" u="none" cap="none" strike="noStrike">
                <a:solidFill>
                  <a:srgbClr val="000000"/>
                </a:solidFill>
                <a:latin typeface="Calibri"/>
                <a:ea typeface="Calibri"/>
                <a:cs typeface="Calibri"/>
                <a:sym typeface="Calibri"/>
              </a:rPr>
              <a:t>des bâtiments</a:t>
            </a:r>
            <a:r>
              <a:rPr b="0" i="0" lang="en-US" sz="2200" u="none" cap="none" strike="noStrike">
                <a:solidFill>
                  <a:schemeClr val="dk1"/>
                </a:solidFill>
                <a:latin typeface="Calibri"/>
                <a:ea typeface="Calibri"/>
                <a:cs typeface="Calibri"/>
                <a:sym typeface="Calibri"/>
              </a:rPr>
              <a:t> et, par conséquent, le degré auquel les combustibles renouvelables ont remplacé les combustibles fossiles et/ou nucléaires et ont donc contribué à la décarbonisation de l'économie de la région méditerranéenne </a:t>
            </a:r>
            <a:endParaRPr/>
          </a:p>
          <a:p>
            <a:pPr indent="0" lvl="0" marL="0" marR="0" rtl="0" algn="just">
              <a:spcBef>
                <a:spcPts val="407"/>
              </a:spcBef>
              <a:spcAft>
                <a:spcPts val="0"/>
              </a:spcAft>
              <a:buClr>
                <a:schemeClr val="dk1"/>
              </a:buClr>
              <a:buSzPct val="1000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just">
              <a:spcBef>
                <a:spcPts val="407"/>
              </a:spcBef>
              <a:spcAft>
                <a:spcPts val="0"/>
              </a:spcAft>
              <a:buClr>
                <a:schemeClr val="dk1"/>
              </a:buClr>
              <a:buSzPct val="100000"/>
              <a:buFont typeface="Arial"/>
              <a:buNone/>
            </a:pPr>
            <a:r>
              <a:rPr b="0" i="0" lang="en-US" sz="2200" u="none" cap="none" strike="noStrike">
                <a:solidFill>
                  <a:schemeClr val="dk1"/>
                </a:solidFill>
                <a:latin typeface="Calibri"/>
                <a:ea typeface="Calibri"/>
                <a:cs typeface="Calibri"/>
                <a:sym typeface="Calibri"/>
              </a:rPr>
              <a:t>Il montre également les progrès accomplis vers la réalisation de l'objectif d'Europe 2020 et 2030 pour les énergies renouvelables. </a:t>
            </a:r>
            <a:endParaRPr b="0" i="0" sz="2200" u="none" cap="none" strike="noStrike">
              <a:solidFill>
                <a:schemeClr val="dk1"/>
              </a:solidFill>
              <a:latin typeface="Calibri"/>
              <a:ea typeface="Calibri"/>
              <a:cs typeface="Calibri"/>
              <a:sym typeface="Calibri"/>
            </a:endParaRPr>
          </a:p>
        </p:txBody>
      </p:sp>
      <p:pic>
        <p:nvPicPr>
          <p:cNvPr id="162" name="Google Shape;162;p6"/>
          <p:cNvPicPr preferRelativeResize="0"/>
          <p:nvPr/>
        </p:nvPicPr>
        <p:blipFill rotWithShape="1">
          <a:blip r:embed="rId5">
            <a:alphaModFix/>
          </a:blip>
          <a:srcRect b="0" l="0" r="0" t="0"/>
          <a:stretch/>
        </p:blipFill>
        <p:spPr>
          <a:xfrm>
            <a:off x="5510469" y="4295646"/>
            <a:ext cx="3633531" cy="1329043"/>
          </a:xfrm>
          <a:prstGeom prst="rect">
            <a:avLst/>
          </a:prstGeom>
          <a:noFill/>
          <a:ln>
            <a:noFill/>
          </a:ln>
        </p:spPr>
      </p:pic>
      <p:pic>
        <p:nvPicPr>
          <p:cNvPr id="163" name="Google Shape;163;p6"/>
          <p:cNvPicPr preferRelativeResize="0"/>
          <p:nvPr/>
        </p:nvPicPr>
        <p:blipFill rotWithShape="1">
          <a:blip r:embed="rId6">
            <a:alphaModFix/>
          </a:blip>
          <a:srcRect b="0" l="0" r="0" t="0"/>
          <a:stretch/>
        </p:blipFill>
        <p:spPr>
          <a:xfrm>
            <a:off x="5335054" y="1581408"/>
            <a:ext cx="3676207" cy="182895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7"/>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70" name="Google Shape;170;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71" name="Google Shape;171;p7"/>
          <p:cNvPicPr preferRelativeResize="0"/>
          <p:nvPr/>
        </p:nvPicPr>
        <p:blipFill rotWithShape="1">
          <a:blip r:embed="rId5">
            <a:alphaModFix/>
          </a:blip>
          <a:srcRect b="0" l="0" r="0" t="0"/>
          <a:stretch/>
        </p:blipFill>
        <p:spPr>
          <a:xfrm>
            <a:off x="6880620" y="1769443"/>
            <a:ext cx="1931995" cy="156095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172" name="Google Shape;172;p7"/>
          <p:cNvSpPr txBox="1"/>
          <p:nvPr>
            <p:ph idx="1" type="body"/>
          </p:nvPr>
        </p:nvSpPr>
        <p:spPr>
          <a:xfrm>
            <a:off x="280923" y="858012"/>
            <a:ext cx="6472442" cy="24852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ÉVALUATION</a:t>
            </a:r>
            <a:endParaRPr b="1" i="0" sz="2400" u="sng" cap="none" strike="noStrike">
              <a:solidFill>
                <a:schemeClr val="dk1"/>
              </a:solidFill>
              <a:latin typeface="Calibri"/>
              <a:ea typeface="Calibri"/>
              <a:cs typeface="Calibri"/>
              <a:sym typeface="Calibri"/>
            </a:endParaRPr>
          </a:p>
          <a:p>
            <a:pPr indent="0" lvl="0" marL="0" marR="0" rtl="0" algn="l">
              <a:spcBef>
                <a:spcPts val="180"/>
              </a:spcBef>
              <a:spcAft>
                <a:spcPts val="0"/>
              </a:spcAft>
              <a:buClr>
                <a:schemeClr val="dk1"/>
              </a:buClr>
              <a:buSzPts val="900"/>
              <a:buFont typeface="Arial"/>
              <a:buNone/>
            </a:pPr>
            <a:r>
              <a:t/>
            </a:r>
            <a:endParaRPr b="1" i="0" sz="900" u="sng"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méthode de calcul est fournie par la série de normes CEN qui soutient la mise en œuvre de la </a:t>
            </a:r>
            <a:r>
              <a:rPr b="1" i="0" lang="en-US" sz="2400" u="none" cap="none" strike="noStrike">
                <a:solidFill>
                  <a:schemeClr val="dk1"/>
                </a:solidFill>
                <a:latin typeface="Calibri"/>
                <a:ea typeface="Calibri"/>
                <a:cs typeface="Calibri"/>
                <a:sym typeface="Calibri"/>
              </a:rPr>
              <a:t>DPEB </a:t>
            </a:r>
            <a:r>
              <a:rPr b="0" i="0" lang="en-US" sz="2400" u="none" cap="none" strike="noStrike">
                <a:solidFill>
                  <a:schemeClr val="dk1"/>
                </a:solidFill>
                <a:latin typeface="Calibri"/>
                <a:ea typeface="Calibri"/>
                <a:cs typeface="Calibri"/>
                <a:sym typeface="Calibri"/>
              </a:rPr>
              <a:t>dans l’UE</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série de normes CEN qui constitue actuellement la base de la plupart des méthodes de calcul nationales comprend la norme </a:t>
            </a:r>
            <a:r>
              <a:rPr b="1" i="0" lang="en-US" sz="2400" u="none" cap="none" strike="noStrike">
                <a:solidFill>
                  <a:schemeClr val="dk1"/>
                </a:solidFill>
                <a:latin typeface="Calibri"/>
                <a:ea typeface="Calibri"/>
                <a:cs typeface="Calibri"/>
                <a:sym typeface="Calibri"/>
              </a:rPr>
              <a:t>EN 15603</a:t>
            </a:r>
            <a:r>
              <a:rPr b="0" i="0" lang="en-US" sz="2400" u="none" cap="none" strike="noStrike">
                <a:solidFill>
                  <a:schemeClr val="dk1"/>
                </a:solidFill>
                <a:latin typeface="Calibri"/>
                <a:ea typeface="Calibri"/>
                <a:cs typeface="Calibri"/>
                <a:sym typeface="Calibri"/>
              </a:rPr>
              <a:t> qui rassemble les résultats de la norme </a:t>
            </a:r>
            <a:r>
              <a:rPr b="1" i="0" lang="en-US" sz="2400" u="none" cap="none" strike="noStrike">
                <a:solidFill>
                  <a:schemeClr val="dk1"/>
                </a:solidFill>
                <a:latin typeface="Calibri"/>
                <a:ea typeface="Calibri"/>
                <a:cs typeface="Calibri"/>
                <a:sym typeface="Calibri"/>
              </a:rPr>
              <a:t>EN ISO 13790</a:t>
            </a:r>
            <a:endParaRPr b="0" i="0" sz="2400" u="none" cap="none" strike="sngStrike">
              <a:solidFill>
                <a:schemeClr val="dk1"/>
              </a:solidFill>
              <a:latin typeface="Calibri"/>
              <a:ea typeface="Calibri"/>
              <a:cs typeface="Calibri"/>
              <a:sym typeface="Calibri"/>
            </a:endParaRPr>
          </a:p>
        </p:txBody>
      </p:sp>
      <p:sp>
        <p:nvSpPr>
          <p:cNvPr id="173" name="Google Shape;173;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pic>
        <p:nvPicPr>
          <p:cNvPr id="174" name="Google Shape;174;p7"/>
          <p:cNvPicPr preferRelativeResize="0"/>
          <p:nvPr/>
        </p:nvPicPr>
        <p:blipFill rotWithShape="1">
          <a:blip r:embed="rId6">
            <a:alphaModFix/>
          </a:blip>
          <a:srcRect b="0" l="0" r="0" t="0"/>
          <a:stretch/>
        </p:blipFill>
        <p:spPr>
          <a:xfrm>
            <a:off x="2209062" y="4352448"/>
            <a:ext cx="5310076" cy="158509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8"/>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0" name="Google Shape;180;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1" name="Google Shape;181;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B.3.7 - PART DES ÉNERGIES RENOUVELABLES SUR PLACE DANS LA CONSOMMATION TOTALE D'ÉNERGIE PRIMAIRE POUR LES OPÉRATIONS IMMOBILIERES</a:t>
            </a:r>
            <a:endParaRPr b="1" u="sng">
              <a:solidFill>
                <a:srgbClr val="1A965E"/>
              </a:solidFill>
            </a:endParaRPr>
          </a:p>
        </p:txBody>
      </p:sp>
      <p:sp>
        <p:nvSpPr>
          <p:cNvPr id="182" name="Google Shape;182;p8"/>
          <p:cNvSpPr txBox="1"/>
          <p:nvPr/>
        </p:nvSpPr>
        <p:spPr>
          <a:xfrm>
            <a:off x="245309" y="2058710"/>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 calcul de la consommation finale d'énergie thermique, les utilisations suivantes de l'énergie doivent être prises en considération :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refroidissement,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sanitaire,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l'éclairage,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auxiliaires</a:t>
            </a:r>
            <a:endParaRPr/>
          </a:p>
        </p:txBody>
      </p:sp>
      <p:sp>
        <p:nvSpPr>
          <p:cNvPr id="183" name="Google Shape;183;p8"/>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184" name="Google Shape;184;p8"/>
          <p:cNvSpPr/>
          <p:nvPr/>
        </p:nvSpPr>
        <p:spPr>
          <a:xfrm>
            <a:off x="232610" y="1519246"/>
            <a:ext cx="845419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
        <p:nvSpPr>
          <p:cNvPr id="185" name="Google Shape;185;p8"/>
          <p:cNvSpPr/>
          <p:nvPr/>
        </p:nvSpPr>
        <p:spPr>
          <a:xfrm>
            <a:off x="6353572" y="4592909"/>
            <a:ext cx="226303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consommation d'énergie est appelée </a:t>
            </a:r>
            <a:r>
              <a:rPr b="1" lang="en-US" sz="1800">
                <a:solidFill>
                  <a:schemeClr val="dk1"/>
                </a:solidFill>
                <a:latin typeface="Calibri"/>
                <a:ea typeface="Calibri"/>
                <a:cs typeface="Calibri"/>
                <a:sym typeface="Calibri"/>
              </a:rPr>
              <a:t>consommation d'énergie opérationnelle</a:t>
            </a:r>
            <a:endParaRPr sz="1800">
              <a:solidFill>
                <a:schemeClr val="dk1"/>
              </a:solidFill>
              <a:latin typeface="Calibri"/>
              <a:ea typeface="Calibri"/>
              <a:cs typeface="Calibri"/>
              <a:sym typeface="Calibri"/>
            </a:endParaRPr>
          </a:p>
        </p:txBody>
      </p:sp>
      <p:pic>
        <p:nvPicPr>
          <p:cNvPr id="186" name="Google Shape;186;p8"/>
          <p:cNvPicPr preferRelativeResize="0"/>
          <p:nvPr/>
        </p:nvPicPr>
        <p:blipFill rotWithShape="1">
          <a:blip r:embed="rId5">
            <a:alphaModFix/>
          </a:blip>
          <a:srcRect b="0" l="0" r="0" t="0"/>
          <a:stretch/>
        </p:blipFill>
        <p:spPr>
          <a:xfrm>
            <a:off x="5683602" y="4814727"/>
            <a:ext cx="575931" cy="58274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9"/>
          <p:cNvSpPr txBox="1"/>
          <p:nvPr>
            <p:ph idx="12" type="sldNum"/>
          </p:nvPr>
        </p:nvSpPr>
        <p:spPr>
          <a:xfrm>
            <a:off x="7010400" y="6571142"/>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92" name="Google Shape;192;p9"/>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0000"/>
              </a:buClr>
              <a:buSzPts val="2400"/>
              <a:buFont typeface="Arial"/>
              <a:buNone/>
            </a:pPr>
            <a:r>
              <a:rPr b="1" lang="en-US" sz="2400" u="sng">
                <a:solidFill>
                  <a:srgbClr val="000000"/>
                </a:solidFill>
                <a:latin typeface="Calibri"/>
                <a:ea typeface="Calibri"/>
                <a:cs typeface="Calibri"/>
                <a:sym typeface="Calibri"/>
              </a:rPr>
              <a:t>LIMITE ET ÉTENDUE</a:t>
            </a:r>
            <a:endParaRPr sz="2400">
              <a:solidFill>
                <a:srgbClr val="000000"/>
              </a:solidFill>
              <a:latin typeface="Calibri"/>
              <a:ea typeface="Calibri"/>
              <a:cs typeface="Calibri"/>
              <a:sym typeface="Calibri"/>
            </a:endParaRPr>
          </a:p>
        </p:txBody>
      </p:sp>
      <p:sp>
        <p:nvSpPr>
          <p:cNvPr id="193" name="Google Shape;193;p9"/>
          <p:cNvSpPr txBox="1"/>
          <p:nvPr/>
        </p:nvSpPr>
        <p:spPr>
          <a:xfrm>
            <a:off x="268224" y="1513394"/>
            <a:ext cx="8330934" cy="44571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Conformément à la directive sur les énergies renouvelables (directive de 2018 sur les énergies renouvelables), on entend par énergie produite à partir de sources renouvelables non fossiles, à savoir l’énergie éolienne, solaire, aérothermique, géothermique, hydrothermale et océanique, l’énergie hydroélectrique, la biomasse, les gaz de décharge, le gaz de station d’épuration des eaux usées et les biogaz.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rPr lang="en-US" sz="2000">
                <a:solidFill>
                  <a:schemeClr val="dk1"/>
                </a:solidFill>
                <a:latin typeface="Calibri"/>
                <a:ea typeface="Calibri"/>
                <a:cs typeface="Calibri"/>
                <a:sym typeface="Calibri"/>
              </a:rPr>
              <a:t>Les pompes à chaleur permettant d'utiliser la chaleur aérothermique, géothermique ou hydrothermale à un niveau de température utile nécessitent de l'électricité ou d'autres sources d'énergie auxiliaires pour fonctionner. L'énergie utilisée pour actionner les pompes à chaleur doit donc être déduite de la chaleur totale utilisable. </a:t>
            </a:r>
            <a:r>
              <a:rPr b="1" lang="en-US" sz="2000">
                <a:solidFill>
                  <a:schemeClr val="dk1"/>
                </a:solidFill>
                <a:latin typeface="Calibri"/>
                <a:ea typeface="Calibri"/>
                <a:cs typeface="Calibri"/>
                <a:sym typeface="Calibri"/>
              </a:rPr>
              <a:t>Ne sont prises en compte que les pompes à chaleur pour lesquelles le SPF est supérieur à 1,15 * 1/η.</a:t>
            </a:r>
            <a:endParaRPr b="1" sz="2000">
              <a:solidFill>
                <a:schemeClr val="dk1"/>
              </a:solidFill>
              <a:latin typeface="Calibri"/>
              <a:ea typeface="Calibri"/>
              <a:cs typeface="Calibri"/>
              <a:sym typeface="Calibri"/>
            </a:endParaRPr>
          </a:p>
        </p:txBody>
      </p:sp>
      <p:pic>
        <p:nvPicPr>
          <p:cNvPr id="194" name="Google Shape;194;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5" name="Google Shape;195;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B.3.7 - PART DES ÉNERGIES RENOUVELABLES SUR PLACE DANS LA CONSOMMATION TOTALE D'ÉNERGIE PRIMAIRE POUR LES OPÉRATIONS IMMOBILIERES</a:t>
            </a:r>
            <a:endParaRPr sz="2000"/>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05CBEE-E310-4B4D-93F5-09025F52F027}"/>
</file>

<file path=customXml/itemProps2.xml><?xml version="1.0" encoding="utf-8"?>
<ds:datastoreItem xmlns:ds="http://schemas.openxmlformats.org/officeDocument/2006/customXml" ds:itemID="{079A0A98-F845-4FA9-98EA-CCDB1F895067}"/>
</file>

<file path=customXml/itemProps3.xml><?xml version="1.0" encoding="utf-8"?>
<ds:datastoreItem xmlns:ds="http://schemas.openxmlformats.org/officeDocument/2006/customXml" ds:itemID="{81F80E7A-3032-43E5-BB0D-548CBFB10F2B}"/>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